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4" r:id="rId4"/>
    <p:sldId id="259" r:id="rId5"/>
    <p:sldId id="261" r:id="rId6"/>
    <p:sldId id="280" r:id="rId7"/>
    <p:sldId id="262" r:id="rId8"/>
    <p:sldId id="277" r:id="rId9"/>
    <p:sldId id="303" r:id="rId10"/>
    <p:sldId id="260" r:id="rId11"/>
    <p:sldId id="269" r:id="rId12"/>
    <p:sldId id="279" r:id="rId13"/>
    <p:sldId id="267" r:id="rId14"/>
    <p:sldId id="266" r:id="rId15"/>
    <p:sldId id="283" r:id="rId16"/>
    <p:sldId id="270" r:id="rId17"/>
    <p:sldId id="263" r:id="rId18"/>
    <p:sldId id="271" r:id="rId19"/>
    <p:sldId id="281" r:id="rId20"/>
    <p:sldId id="278" r:id="rId21"/>
    <p:sldId id="272" r:id="rId22"/>
    <p:sldId id="273" r:id="rId23"/>
    <p:sldId id="265" r:id="rId24"/>
    <p:sldId id="282" r:id="rId25"/>
    <p:sldId id="284" r:id="rId26"/>
    <p:sldId id="286" r:id="rId27"/>
    <p:sldId id="297" r:id="rId28"/>
    <p:sldId id="285" r:id="rId29"/>
    <p:sldId id="288" r:id="rId30"/>
    <p:sldId id="290" r:id="rId31"/>
    <p:sldId id="295" r:id="rId32"/>
    <p:sldId id="287" r:id="rId33"/>
    <p:sldId id="299" r:id="rId34"/>
    <p:sldId id="294" r:id="rId35"/>
    <p:sldId id="275" r:id="rId36"/>
    <p:sldId id="291" r:id="rId37"/>
    <p:sldId id="276" r:id="rId38"/>
    <p:sldId id="292" r:id="rId39"/>
    <p:sldId id="302" r:id="rId40"/>
    <p:sldId id="258" r:id="rId41"/>
    <p:sldId id="27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1D"/>
    <a:srgbClr val="00ADEF"/>
    <a:srgbClr val="E63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94410" autoAdjust="0"/>
  </p:normalViewPr>
  <p:slideViewPr>
    <p:cSldViewPr snapToGrid="0" showGuides="1">
      <p:cViewPr varScale="1">
        <p:scale>
          <a:sx n="104" d="100"/>
          <a:sy n="104" d="100"/>
        </p:scale>
        <p:origin x="756" y="114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258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c83a8f656690c74/Documents/Work/2025/LHAT25/VIsitor%20logs/Visitor%20Logs_Compil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1" u="none" strike="noStrike" kern="1200" spc="0" baseline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NZ" sz="18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did our visitors come from?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spc="0" baseline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48928258967628"/>
          <c:y val="0.11555263925342665"/>
          <c:w val="0.5419126445117548"/>
          <c:h val="0.88034454896352388"/>
        </c:manualLayout>
      </c:layout>
      <c:pieChart>
        <c:varyColors val="1"/>
        <c:ser>
          <c:idx val="0"/>
          <c:order val="0"/>
          <c:spPr>
            <a:ln w="31750"/>
          </c:spPr>
          <c:dPt>
            <c:idx val="0"/>
            <c:bubble3D val="0"/>
            <c:spPr>
              <a:solidFill>
                <a:srgbClr val="E63D8E"/>
              </a:solidFill>
              <a:ln w="31750">
                <a:solidFill>
                  <a:schemeClr val="bg1"/>
                </a:solidFill>
              </a:ln>
              <a:effectLst>
                <a:innerShdw blurRad="63500" dist="50800" dir="16200000">
                  <a:schemeClr val="bg2">
                    <a:alpha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BBA-4485-87AF-0B56ABE4EEC1}"/>
              </c:ext>
            </c:extLst>
          </c:dPt>
          <c:dPt>
            <c:idx val="1"/>
            <c:bubble3D val="0"/>
            <c:spPr>
              <a:solidFill>
                <a:srgbClr val="00ADEF"/>
              </a:solidFill>
              <a:ln w="317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BA-4485-87AF-0B56ABE4EEC1}"/>
              </c:ext>
            </c:extLst>
          </c:dPt>
          <c:dPt>
            <c:idx val="2"/>
            <c:bubble3D val="0"/>
            <c:spPr>
              <a:solidFill>
                <a:srgbClr val="FFC01D"/>
              </a:solidFill>
              <a:ln w="317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BA-4485-87AF-0B56ABE4EEC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317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BA-4485-87AF-0B56ABE4EEC1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317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BA-4485-87AF-0B56ABE4EEC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317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BA-4485-87AF-0B56ABE4EEC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BBA-4485-87AF-0B56ABE4EEC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BBA-4485-87AF-0B56ABE4EEC1}"/>
                </c:ext>
              </c:extLst>
            </c:dLbl>
            <c:dLbl>
              <c:idx val="5"/>
              <c:layout>
                <c:manualLayout>
                  <c:x val="5.594752192817379E-3"/>
                  <c:y val="-5.95893891536744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BA-4485-87AF-0B56ABE4E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'Analysis Location'!$H$2:$H$7</c:f>
              <c:strCache>
                <c:ptCount val="6"/>
                <c:pt idx="0">
                  <c:v>Lower Hutt</c:v>
                </c:pt>
                <c:pt idx="1">
                  <c:v>Wellington</c:v>
                </c:pt>
                <c:pt idx="2">
                  <c:v>Upper Hutt</c:v>
                </c:pt>
                <c:pt idx="3">
                  <c:v>Outside of Wellington</c:v>
                </c:pt>
                <c:pt idx="4">
                  <c:v>Kapiti Coast</c:v>
                </c:pt>
                <c:pt idx="5">
                  <c:v>Porirua</c:v>
                </c:pt>
              </c:strCache>
            </c:strRef>
          </c:cat>
          <c:val>
            <c:numRef>
              <c:f>'Analysis Location'!$I$2:$I$7</c:f>
              <c:numCache>
                <c:formatCode>General</c:formatCode>
                <c:ptCount val="6"/>
                <c:pt idx="0">
                  <c:v>152</c:v>
                </c:pt>
                <c:pt idx="1">
                  <c:v>41</c:v>
                </c:pt>
                <c:pt idx="2">
                  <c:v>14</c:v>
                </c:pt>
                <c:pt idx="3">
                  <c:v>11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BA-4485-87AF-0B56ABE4EE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427079734887414"/>
          <c:y val="0.23857425730171442"/>
          <c:w val="0.24734596964521546"/>
          <c:h val="0.639904921257479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C01D"/>
    </a:solidFill>
    <a:ln w="1905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8CDB9-691D-425E-A70A-FD80B1EDB5CC}" type="datetimeFigureOut">
              <a:rPr lang="en-NZ" smtClean="0"/>
              <a:t>20/02/2026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7E519-60AB-4A34-BF2B-4D4D20E88B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682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7E519-60AB-4A34-BF2B-4D4D20E88B10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049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7E519-60AB-4A34-BF2B-4D4D20E88B10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308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7E519-60AB-4A34-BF2B-4D4D20E88B10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856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7E519-60AB-4A34-BF2B-4D4D20E88B10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4582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7E519-60AB-4A34-BF2B-4D4D20E88B10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104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18964-4835-C551-A7DF-46FEECEE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00B7FA-718A-7551-A294-0E6CF2EB1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A4B95-1D56-BABB-3450-1BEFBB26C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DEDA5-C7A6-9368-2736-558DF7234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7E519-60AB-4A34-BF2B-4D4D20E88B10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7833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7E519-60AB-4A34-BF2B-4D4D20E88B10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9029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7E519-60AB-4A34-BF2B-4D4D20E88B10}" type="slidenum">
              <a:rPr lang="en-NZ" smtClean="0"/>
              <a:t>34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550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0957-8425-60C4-F297-F8E6016DE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54A09-6C77-AA87-559A-77F000572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63982-E62B-FC70-8608-70D68B1D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708C-D51A-4728-8C99-35E11C0BB43E}" type="datetimeFigureOut">
              <a:rPr lang="en-NZ" smtClean="0"/>
              <a:t>20/02/2026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F5D6C-0A8A-B5F4-30EC-9E5FE8B1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28DF6-642B-2500-A251-3058E777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1965-3CA9-4276-B8C2-A01B0A0FB8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661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8868-9D4F-5738-EB9F-44736995C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30C2E-2C2C-05EE-F75A-C5BA1629B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4F097-A7BB-3F6A-2299-E1C293D5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708C-D51A-4728-8C99-35E11C0BB43E}" type="datetimeFigureOut">
              <a:rPr lang="en-NZ" smtClean="0"/>
              <a:t>20/02/2026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6D0AA-D629-0985-6E9B-BB34E943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BC67D-F54A-0A61-778A-4A986DC3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1965-3CA9-4276-B8C2-A01B0A0FB8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699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FA67DB-E12C-7B70-9DA8-BB2AD8DE1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24497-8E9A-9A4C-54A5-CAC8F4177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99FFA-5F8B-70F9-AC75-76D64213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708C-D51A-4728-8C99-35E11C0BB43E}" type="datetimeFigureOut">
              <a:rPr lang="en-NZ" smtClean="0"/>
              <a:t>20/02/2026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0136E-CE63-C195-82ED-8DBA5393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C54F5-0815-6DDF-993C-1DB99BAE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1965-3CA9-4276-B8C2-A01B0A0FB8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746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8982-D4C6-D5B7-C32A-C7BC9C09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52F8-3555-BC92-7EE3-9C74F8E0D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A2656-A2B2-5952-0DEE-98608E25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708C-D51A-4728-8C99-35E11C0BB43E}" type="datetimeFigureOut">
              <a:rPr lang="en-NZ" smtClean="0"/>
              <a:t>20/02/2026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0DDEC-B159-8116-8143-6B56AA4F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1A496-FAB7-6928-2060-6F8704D5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1965-3CA9-4276-B8C2-A01B0A0FB8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218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2E08-00AD-A940-2E95-E5121AC02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2AA06-1ED0-544B-E7D9-21D082C5A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44AC1-03CD-B35F-5579-CB671A8E7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708C-D51A-4728-8C99-35E11C0BB43E}" type="datetimeFigureOut">
              <a:rPr lang="en-NZ" smtClean="0"/>
              <a:t>20/02/2026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8A1E9-6009-8FDD-00E6-879BBB37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E11CF-EA87-27B1-D8B2-A29DFC3E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1965-3CA9-4276-B8C2-A01B0A0FB8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739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8053-8EC1-8D78-DF79-CFCF5668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CBA46-752F-BA3A-6331-1A09E89DC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6F999-CA4D-D513-46B8-E8F52502A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67F87-8E79-9AE7-E212-24BA62BF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708C-D51A-4728-8C99-35E11C0BB43E}" type="datetimeFigureOut">
              <a:rPr lang="en-NZ" smtClean="0"/>
              <a:t>20/02/2026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CA676-3EE1-E702-1AF4-6EAEFC62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13C3C-1245-078B-69E9-842DEEE8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1965-3CA9-4276-B8C2-A01B0A0FB8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603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98D8-A772-0F4E-9A63-12BCD2DD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50423-97AD-2FE3-9654-720C30E35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95E86-3FAD-ADA2-A517-630958225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D733F-ADC4-1B90-581E-488C3A5AE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48F132-E41E-43E9-9726-E7252FDA4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679662-24D6-EE7A-0251-AD254215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708C-D51A-4728-8C99-35E11C0BB43E}" type="datetimeFigureOut">
              <a:rPr lang="en-NZ" smtClean="0"/>
              <a:t>20/02/2026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61C8F0-A3C0-21C0-4F60-7CEBD914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B796E-819A-D8F8-FBF2-9F52317E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1965-3CA9-4276-B8C2-A01B0A0FB8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193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5734-61E0-A1A0-E196-1CD812F7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6AFBE-822B-3E84-C698-5B057E48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708C-D51A-4728-8C99-35E11C0BB43E}" type="datetimeFigureOut">
              <a:rPr lang="en-NZ" smtClean="0"/>
              <a:t>20/02/2026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830CF-BBF2-B29D-F358-1677F881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6AEBE-112F-7732-9BAE-778D767B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1965-3CA9-4276-B8C2-A01B0A0FB8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74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4F1CB-32E6-1916-7831-11221AE3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708C-D51A-4728-8C99-35E11C0BB43E}" type="datetimeFigureOut">
              <a:rPr lang="en-NZ" smtClean="0"/>
              <a:t>20/02/2026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69CE1-CC51-7FC5-86F7-01208806D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043F-B4EE-00C9-24E8-82D23692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1965-3CA9-4276-B8C2-A01B0A0FB8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38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B49B-A5D5-1FF1-E0AA-C1E94C4B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E006A-4D2E-156F-2BBF-D94615EB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A1A5C-12E1-E07E-739D-133F38B68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75615-8ED4-A654-DF1F-F73CD626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708C-D51A-4728-8C99-35E11C0BB43E}" type="datetimeFigureOut">
              <a:rPr lang="en-NZ" smtClean="0"/>
              <a:t>20/02/2026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3B1B3-20B2-1B5C-765F-A518B41B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6984A-262D-87E1-A5DE-C08EFC24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1965-3CA9-4276-B8C2-A01B0A0FB8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086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099B-4E8C-D625-4356-EE172D3E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FF1AE-82FC-0CBE-FEB1-3680DE95F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0CE84-EBD9-DB9F-641D-388FFFE65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0CAE4-A2AD-83AC-F8D8-70A8C2DA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708C-D51A-4728-8C99-35E11C0BB43E}" type="datetimeFigureOut">
              <a:rPr lang="en-NZ" smtClean="0"/>
              <a:t>20/02/2026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B3DD0-1CEB-F316-9A84-2FA549AB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A601C-CCFC-5907-9680-17E7EEDF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1965-3CA9-4276-B8C2-A01B0A0FB8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595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E05E0-8DE6-7720-7954-EA49FC6D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C1362-4C83-A403-7F3E-5630D27B2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F0679-305C-C6DF-F34F-9B3E2C7F1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F8708C-D51A-4728-8C99-35E11C0BB43E}" type="datetimeFigureOut">
              <a:rPr lang="en-NZ" smtClean="0"/>
              <a:t>20/02/2026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E11CD-84CA-D040-6FD2-70338E731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4A698-1970-5C01-2EBC-929F36B3E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991965-3CA9-4276-B8C2-A01B0A0FB8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130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82523F-EC22-9A52-FFF8-5442B74D9A4B}"/>
              </a:ext>
            </a:extLst>
          </p:cNvPr>
          <p:cNvSpPr txBox="1">
            <a:spLocks/>
          </p:cNvSpPr>
          <p:nvPr/>
        </p:nvSpPr>
        <p:spPr>
          <a:xfrm>
            <a:off x="403122" y="2326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Open Sans" pitchFamily="2" charset="0"/>
                <a:ea typeface="Open Sans" pitchFamily="2" charset="0"/>
                <a:cs typeface="Open Sans" pitchFamily="2" charset="0"/>
              </a:rPr>
              <a:t>Click to edit Master title style</a:t>
            </a:r>
            <a:endParaRPr lang="en-NZ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0202F20-B154-3768-4D6C-8AD8879A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8477" y="6363724"/>
            <a:ext cx="27432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6A48130D-816A-4B52-AA49-1057C3DF75EF}" type="slidenum">
              <a:rPr lang="en-NZ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/>
              <a:t>1</a:t>
            </a:fld>
            <a:endParaRPr lang="en-NZ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7B1605-8E8C-A3B6-3EC0-4782E97D3425}"/>
              </a:ext>
            </a:extLst>
          </p:cNvPr>
          <p:cNvSpPr/>
          <p:nvPr/>
        </p:nvSpPr>
        <p:spPr>
          <a:xfrm>
            <a:off x="5037" y="1777181"/>
            <a:ext cx="12179706" cy="3029001"/>
          </a:xfrm>
          <a:prstGeom prst="rect">
            <a:avLst/>
          </a:prstGeom>
          <a:solidFill>
            <a:srgbClr val="02020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Picture 8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ED0B9AEB-1EE6-709A-3F23-403BA07576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4421"/>
            <a:ext cx="12192000" cy="1609303"/>
          </a:xfrm>
          <a:prstGeom prst="rect">
            <a:avLst/>
          </a:prstGeom>
        </p:spPr>
      </p:pic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9D92B3F9-7C6F-1DA7-F398-70DDA45853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4" y="352800"/>
            <a:ext cx="12192000" cy="160930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3B3AC3E-67FD-DD15-EC49-764B7DCA40A9}"/>
              </a:ext>
            </a:extLst>
          </p:cNvPr>
          <p:cNvSpPr txBox="1">
            <a:spLocks/>
          </p:cNvSpPr>
          <p:nvPr/>
        </p:nvSpPr>
        <p:spPr>
          <a:xfrm>
            <a:off x="310701" y="2766218"/>
            <a:ext cx="116052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Lower Hutt Art Trail 2025</a:t>
            </a:r>
            <a:endParaRPr lang="en-NZ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5" name="Picture 14" descr="A white circle with blue and pink text&#10;&#10;Description automatically generated">
            <a:extLst>
              <a:ext uri="{FF2B5EF4-FFF2-40B4-BE49-F238E27FC236}">
                <a16:creationId xmlns:a16="http://schemas.microsoft.com/office/drawing/2014/main" id="{B5204C76-2D34-F783-9470-069F95391A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3978" y="2212083"/>
            <a:ext cx="2390821" cy="24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6AC8E-B08C-820C-439F-A238E7BAC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D9D40-7656-E608-3D26-C8490EC8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10</a:t>
            </a:fld>
            <a:endParaRPr lang="en-N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4CF87C-A7F0-3B3D-FDFC-FA4D80E7D577}"/>
              </a:ext>
            </a:extLst>
          </p:cNvPr>
          <p:cNvSpPr txBox="1"/>
          <p:nvPr/>
        </p:nvSpPr>
        <p:spPr>
          <a:xfrm>
            <a:off x="3862499" y="6015285"/>
            <a:ext cx="6620443" cy="646331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New Lower Hutt mayor</a:t>
            </a:r>
            <a:r>
              <a:rPr lang="en-NZ" i="1" kern="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Ken Laban, welcomed everyone to the Lower Hutt Art Trail Opening </a:t>
            </a:r>
            <a:r>
              <a:rPr lang="en-NZ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night, held at the Hutt Art Society.</a:t>
            </a:r>
          </a:p>
        </p:txBody>
      </p:sp>
      <p:pic>
        <p:nvPicPr>
          <p:cNvPr id="4" name="Picture 3" descr="A person in a brown jacket&#10;&#10;AI-generated content may be incorrect.">
            <a:extLst>
              <a:ext uri="{FF2B5EF4-FFF2-40B4-BE49-F238E27FC236}">
                <a16:creationId xmlns:a16="http://schemas.microsoft.com/office/drawing/2014/main" id="{75F76069-081D-03AC-78A9-7A9DFF2114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62601"/>
            <a:ext cx="3864429" cy="4992858"/>
          </a:xfrm>
          <a:prstGeom prst="rect">
            <a:avLst/>
          </a:prstGeom>
        </p:spPr>
      </p:pic>
      <p:pic>
        <p:nvPicPr>
          <p:cNvPr id="9" name="Picture 8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0C7D871C-2B2A-D7D2-A21E-1670B81D57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800"/>
            <a:ext cx="12192000" cy="1609303"/>
          </a:xfrm>
          <a:prstGeom prst="rect">
            <a:avLst/>
          </a:prstGeom>
        </p:spPr>
      </p:pic>
      <p:pic>
        <p:nvPicPr>
          <p:cNvPr id="7" name="Picture 6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E7AE2A45-AEA2-9564-9803-56ACE03542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429" y="1962103"/>
            <a:ext cx="5849958" cy="3899973"/>
          </a:xfrm>
          <a:prstGeom prst="rect">
            <a:avLst/>
          </a:prstGeom>
        </p:spPr>
      </p:pic>
      <p:pic>
        <p:nvPicPr>
          <p:cNvPr id="11" name="Picture 10" descr="A table with food on it&#10;&#10;AI-generated content may be incorrect.">
            <a:extLst>
              <a:ext uri="{FF2B5EF4-FFF2-40B4-BE49-F238E27FC236}">
                <a16:creationId xmlns:a16="http://schemas.microsoft.com/office/drawing/2014/main" id="{F2FA52A8-84E7-828D-298F-6DB148B14C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016" y="1962102"/>
            <a:ext cx="2599984" cy="38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7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7BB900-DCC7-0F6C-40B8-2E38215BB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1E702-D5F1-198E-358F-94DB8E42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11</a:t>
            </a:fld>
            <a:endParaRPr lang="en-N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7B4C1-B68E-BEA3-DFE2-510F24137F83}"/>
              </a:ext>
            </a:extLst>
          </p:cNvPr>
          <p:cNvSpPr txBox="1"/>
          <p:nvPr/>
        </p:nvSpPr>
        <p:spPr>
          <a:xfrm>
            <a:off x="228599" y="29201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Artists had some positive things to say too…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FBCF1-DA50-4786-BA4D-170F3BC01836}"/>
              </a:ext>
            </a:extLst>
          </p:cNvPr>
          <p:cNvSpPr txBox="1"/>
          <p:nvPr/>
        </p:nvSpPr>
        <p:spPr>
          <a:xfrm>
            <a:off x="5069399" y="1979308"/>
            <a:ext cx="3722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NZ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“it’s all a great experience for the participating artists.” </a:t>
            </a:r>
            <a:endParaRPr lang="en-N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F7202-7915-6724-9B16-F28E1DFFCC5C}"/>
              </a:ext>
            </a:extLst>
          </p:cNvPr>
          <p:cNvSpPr txBox="1"/>
          <p:nvPr/>
        </p:nvSpPr>
        <p:spPr>
          <a:xfrm>
            <a:off x="3124199" y="797086"/>
            <a:ext cx="4397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“Comments from visitors were all positive and many were spending the whole weekend visiting as many sites as they could.” </a:t>
            </a:r>
            <a:endParaRPr lang="en-N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5DE6C-B53D-2C88-76A2-BA396AE0EFEE}"/>
              </a:ext>
            </a:extLst>
          </p:cNvPr>
          <p:cNvSpPr txBox="1"/>
          <p:nvPr/>
        </p:nvSpPr>
        <p:spPr>
          <a:xfrm>
            <a:off x="4819028" y="3618522"/>
            <a:ext cx="3973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NZ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“Visitors loved meeting the artists and talking about their work”</a:t>
            </a:r>
            <a:endParaRPr lang="en-N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 descr="A group of bowls and a picture frame&#10;&#10;AI-generated content may be incorrect.">
            <a:extLst>
              <a:ext uri="{FF2B5EF4-FFF2-40B4-BE49-F238E27FC236}">
                <a16:creationId xmlns:a16="http://schemas.microsoft.com/office/drawing/2014/main" id="{216545E1-0057-F1E8-C59C-CB25557A44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313" y="-1"/>
            <a:ext cx="3399687" cy="4532917"/>
          </a:xfrm>
          <a:prstGeom prst="rect">
            <a:avLst/>
          </a:prstGeom>
        </p:spPr>
      </p:pic>
      <p:pic>
        <p:nvPicPr>
          <p:cNvPr id="17" name="Picture 16" descr="A group of cups on a table&#10;&#10;AI-generated content may be incorrect.">
            <a:extLst>
              <a:ext uri="{FF2B5EF4-FFF2-40B4-BE49-F238E27FC236}">
                <a16:creationId xmlns:a16="http://schemas.microsoft.com/office/drawing/2014/main" id="{10AB1872-BE27-BBB8-C200-116A55441B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7" y="756753"/>
            <a:ext cx="3108020" cy="3885024"/>
          </a:xfrm>
          <a:prstGeom prst="rect">
            <a:avLst/>
          </a:prstGeom>
        </p:spPr>
      </p:pic>
      <p:pic>
        <p:nvPicPr>
          <p:cNvPr id="2" name="Picture 1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F8773FC6-5F18-0D68-F2A4-B820A6C43A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2916"/>
            <a:ext cx="12192000" cy="16093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C4CFD9-2627-90A7-B122-DB890795BFEC}"/>
              </a:ext>
            </a:extLst>
          </p:cNvPr>
          <p:cNvSpPr txBox="1"/>
          <p:nvPr/>
        </p:nvSpPr>
        <p:spPr>
          <a:xfrm>
            <a:off x="3102430" y="2721818"/>
            <a:ext cx="33996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“Also met people keen to be an artist on the trail next year.” </a:t>
            </a:r>
            <a:endParaRPr lang="en-N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3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C0B47A-A065-CE1B-83B9-F851F9099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group of framed pictures&#10;&#10;AI-generated content may be incorrect.">
            <a:extLst>
              <a:ext uri="{FF2B5EF4-FFF2-40B4-BE49-F238E27FC236}">
                <a16:creationId xmlns:a16="http://schemas.microsoft.com/office/drawing/2014/main" id="{82D995DD-8D98-B2A4-07E4-53AAB27316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96"/>
            <a:ext cx="12192000" cy="6869796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C06ED7C-1E88-CA57-EEE1-5DC3E946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12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E4783FB3-E0D8-8AD4-3D60-C3C775ABFD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-908"/>
            <a:ext cx="90523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BF0FDB-E69E-2B16-8B82-4B3497A59AC3}"/>
              </a:ext>
            </a:extLst>
          </p:cNvPr>
          <p:cNvSpPr txBox="1"/>
          <p:nvPr/>
        </p:nvSpPr>
        <p:spPr>
          <a:xfrm>
            <a:off x="6519311" y="273206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comments from our Visitors…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F91D8-4651-1231-09E8-EEE894E8D580}"/>
              </a:ext>
            </a:extLst>
          </p:cNvPr>
          <p:cNvSpPr txBox="1"/>
          <p:nvPr/>
        </p:nvSpPr>
        <p:spPr>
          <a:xfrm>
            <a:off x="2538808" y="882395"/>
            <a:ext cx="3470456" cy="670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18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Everywhere I looked had something to explore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3EF776-9A06-E722-F312-970B4673E197}"/>
              </a:ext>
            </a:extLst>
          </p:cNvPr>
          <p:cNvSpPr txBox="1"/>
          <p:nvPr/>
        </p:nvSpPr>
        <p:spPr>
          <a:xfrm>
            <a:off x="2981194" y="1884022"/>
            <a:ext cx="8991600" cy="468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Fabulous - wishing my school art classes were like this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4FBCD-A6A1-C165-A43B-005A63307BD9}"/>
              </a:ext>
            </a:extLst>
          </p:cNvPr>
          <p:cNvSpPr txBox="1"/>
          <p:nvPr/>
        </p:nvSpPr>
        <p:spPr>
          <a:xfrm>
            <a:off x="1951055" y="2566071"/>
            <a:ext cx="3412421" cy="863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2400" kern="100" dirty="0">
                <a:solidFill>
                  <a:srgbClr val="00AD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inspiring talent in our community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502347-DCA9-45E5-9D1C-A81387FD8B90}"/>
              </a:ext>
            </a:extLst>
          </p:cNvPr>
          <p:cNvSpPr txBox="1"/>
          <p:nvPr/>
        </p:nvSpPr>
        <p:spPr>
          <a:xfrm rot="20697129">
            <a:off x="1418528" y="3723568"/>
            <a:ext cx="1605713" cy="105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3000" b="1" kern="100" dirty="0">
                <a:solidFill>
                  <a:srgbClr val="FFC0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real treat!!!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410FC3-1DD3-3A66-4D60-EC1915510967}"/>
              </a:ext>
            </a:extLst>
          </p:cNvPr>
          <p:cNvSpPr txBox="1"/>
          <p:nvPr/>
        </p:nvSpPr>
        <p:spPr>
          <a:xfrm>
            <a:off x="2307971" y="5540280"/>
            <a:ext cx="3109299" cy="734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20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Fantastic to see our local artists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F23846-8D5B-D1B1-B2E4-A3CE6D164D4E}"/>
              </a:ext>
            </a:extLst>
          </p:cNvPr>
          <p:cNvSpPr txBox="1"/>
          <p:nvPr/>
        </p:nvSpPr>
        <p:spPr>
          <a:xfrm rot="267637">
            <a:off x="6530741" y="2576969"/>
            <a:ext cx="20955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1800" b="1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Made me smile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FA6A6A-604E-2770-6826-CB70C6629C73}"/>
              </a:ext>
            </a:extLst>
          </p:cNvPr>
          <p:cNvSpPr txBox="1"/>
          <p:nvPr/>
        </p:nvSpPr>
        <p:spPr>
          <a:xfrm rot="511929">
            <a:off x="8716115" y="1027302"/>
            <a:ext cx="3048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1800" b="1" kern="100" dirty="0">
                <a:solidFill>
                  <a:srgbClr val="FFC0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OMG Amazingly talented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154325-2303-DD44-FDBD-9E7E309479F8}"/>
              </a:ext>
            </a:extLst>
          </p:cNvPr>
          <p:cNvSpPr txBox="1"/>
          <p:nvPr/>
        </p:nvSpPr>
        <p:spPr>
          <a:xfrm>
            <a:off x="9237658" y="3389961"/>
            <a:ext cx="3092115" cy="734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2000" b="1" kern="100" dirty="0">
                <a:solidFill>
                  <a:srgbClr val="00AD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 to find you so close to home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E6B605-186A-42F3-3CA6-4C9ABBE9C1D9}"/>
              </a:ext>
            </a:extLst>
          </p:cNvPr>
          <p:cNvSpPr txBox="1"/>
          <p:nvPr/>
        </p:nvSpPr>
        <p:spPr>
          <a:xfrm rot="21264071">
            <a:off x="6020213" y="4529447"/>
            <a:ext cx="35013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1800" b="1" kern="1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 seeing different styles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6CE07E-B8B9-6277-11A4-54ECE0CDDD73}"/>
              </a:ext>
            </a:extLst>
          </p:cNvPr>
          <p:cNvSpPr txBox="1"/>
          <p:nvPr/>
        </p:nvSpPr>
        <p:spPr>
          <a:xfrm>
            <a:off x="8174658" y="5514468"/>
            <a:ext cx="3600450" cy="405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20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lovely - make it regular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FCC160-CC39-CF6A-6E57-E0F5A4EE4712}"/>
              </a:ext>
            </a:extLst>
          </p:cNvPr>
          <p:cNvSpPr txBox="1"/>
          <p:nvPr/>
        </p:nvSpPr>
        <p:spPr>
          <a:xfrm>
            <a:off x="6096000" y="1161177"/>
            <a:ext cx="304704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1800" b="1" kern="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Awesome trail. Thanks!</a:t>
            </a:r>
          </a:p>
        </p:txBody>
      </p:sp>
    </p:spTree>
    <p:extLst>
      <p:ext uri="{BB962C8B-B14F-4D97-AF65-F5344CB8AC3E}">
        <p14:creationId xmlns:p14="http://schemas.microsoft.com/office/powerpoint/2010/main" val="1298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429C0D-328C-9BFB-7F9D-211F249F9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2CA8549-8EE4-4EB3-4B69-0FCE94D3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098" y="6362474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13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7AE4CDFD-3FED-4394-A280-2051068868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000" y="0"/>
            <a:ext cx="9052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10A014-34CE-E004-507F-82F959400FF9}"/>
              </a:ext>
            </a:extLst>
          </p:cNvPr>
          <p:cNvSpPr txBox="1"/>
          <p:nvPr/>
        </p:nvSpPr>
        <p:spPr>
          <a:xfrm>
            <a:off x="2813657" y="6358267"/>
            <a:ext cx="7968343" cy="369332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Pepper Raccoon’s original art merch was on display at her </a:t>
            </a:r>
            <a:r>
              <a:rPr lang="en-NZ" i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Gracefield</a:t>
            </a:r>
            <a:r>
              <a:rPr lang="en-NZ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studio</a:t>
            </a:r>
          </a:p>
        </p:txBody>
      </p:sp>
    </p:spTree>
    <p:extLst>
      <p:ext uri="{BB962C8B-B14F-4D97-AF65-F5344CB8AC3E}">
        <p14:creationId xmlns:p14="http://schemas.microsoft.com/office/powerpoint/2010/main" val="15357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6E69ED-A8C8-4096-5979-BFFD9010F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77157-172D-F9B7-2C48-F416ED40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14</a:t>
            </a:fld>
            <a:endParaRPr lang="en-NZ"/>
          </a:p>
        </p:txBody>
      </p:sp>
      <p:pic>
        <p:nvPicPr>
          <p:cNvPr id="4" name="Picture 3" descr="A hand holding a book&#10;&#10;AI-generated content may be incorrect.">
            <a:extLst>
              <a:ext uri="{FF2B5EF4-FFF2-40B4-BE49-F238E27FC236}">
                <a16:creationId xmlns:a16="http://schemas.microsoft.com/office/drawing/2014/main" id="{FEDE4236-C784-61E8-0544-F14D122064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077" y="1962103"/>
            <a:ext cx="3671923" cy="4895897"/>
          </a:xfrm>
          <a:prstGeom prst="rect">
            <a:avLst/>
          </a:prstGeom>
        </p:spPr>
      </p:pic>
      <p:pic>
        <p:nvPicPr>
          <p:cNvPr id="12" name="Picture 11" descr="A person standing in front of a table with many mugs&#10;&#10;AI-generated content may be incorrect.">
            <a:extLst>
              <a:ext uri="{FF2B5EF4-FFF2-40B4-BE49-F238E27FC236}">
                <a16:creationId xmlns:a16="http://schemas.microsoft.com/office/drawing/2014/main" id="{1C905786-0FD3-E0C6-02BF-6869BD2146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7800" y="1893118"/>
            <a:ext cx="4408714" cy="49685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5F7EA7-532A-82F2-3A83-8BD83373E2E7}"/>
              </a:ext>
            </a:extLst>
          </p:cNvPr>
          <p:cNvSpPr txBox="1"/>
          <p:nvPr/>
        </p:nvSpPr>
        <p:spPr>
          <a:xfrm>
            <a:off x="5856514" y="3486721"/>
            <a:ext cx="2133600" cy="92333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talented Amanda Stowers, of Masina Creative</a:t>
            </a:r>
          </a:p>
        </p:txBody>
      </p:sp>
      <p:pic>
        <p:nvPicPr>
          <p:cNvPr id="9" name="Picture 8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F5282962-2440-3F87-19ED-4A31E2A07C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800"/>
            <a:ext cx="12192000" cy="16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1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B1AA6E-2C63-43DB-0D46-2A5128AEB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C99B0-5CE6-A5DA-A08D-0C5AE309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15</a:t>
            </a:fld>
            <a:endParaRPr lang="en-NZ" dirty="0"/>
          </a:p>
        </p:txBody>
      </p:sp>
      <p:pic>
        <p:nvPicPr>
          <p:cNvPr id="7" name="Picture 6" descr="A carved wooden stick with faces on it&#10;&#10;AI-generated content may be incorrect.">
            <a:extLst>
              <a:ext uri="{FF2B5EF4-FFF2-40B4-BE49-F238E27FC236}">
                <a16:creationId xmlns:a16="http://schemas.microsoft.com/office/drawing/2014/main" id="{83637ACA-08CC-FB0D-1C72-E7FFC36387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55018" y="2779"/>
            <a:ext cx="3636982" cy="4530138"/>
          </a:xfrm>
          <a:prstGeom prst="rect">
            <a:avLst/>
          </a:prstGeom>
        </p:spPr>
      </p:pic>
      <p:pic>
        <p:nvPicPr>
          <p:cNvPr id="4" name="Picture 3" descr="A person and person in a wood shop&#10;&#10;AI-generated content may be incorrect.">
            <a:extLst>
              <a:ext uri="{FF2B5EF4-FFF2-40B4-BE49-F238E27FC236}">
                <a16:creationId xmlns:a16="http://schemas.microsoft.com/office/drawing/2014/main" id="{44AFE873-6497-9A44-4DCD-DA26BF1F98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591908" cy="5170713"/>
          </a:xfrm>
          <a:prstGeom prst="rect">
            <a:avLst/>
          </a:prstGeom>
        </p:spPr>
      </p:pic>
      <p:pic>
        <p:nvPicPr>
          <p:cNvPr id="2" name="Picture 1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D6288D79-B325-92FB-FE4F-AFE439F9C6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2916"/>
            <a:ext cx="12192000" cy="1609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38B7DE-55FB-5232-5F2B-EE6E39058AD7}"/>
              </a:ext>
            </a:extLst>
          </p:cNvPr>
          <p:cNvSpPr txBox="1"/>
          <p:nvPr/>
        </p:nvSpPr>
        <p:spPr>
          <a:xfrm>
            <a:off x="8011885" y="6174877"/>
            <a:ext cx="277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The Menz Shed, Naenae</a:t>
            </a:r>
          </a:p>
        </p:txBody>
      </p:sp>
    </p:spTree>
    <p:extLst>
      <p:ext uri="{BB962C8B-B14F-4D97-AF65-F5344CB8AC3E}">
        <p14:creationId xmlns:p14="http://schemas.microsoft.com/office/powerpoint/2010/main" val="59868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68E748-B958-3C36-6E61-646A2282E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9D57AC5-38E5-567B-05D1-5DCBAC23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16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53DA6772-34EC-51A3-EA3F-22EC30B17C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0"/>
            <a:ext cx="905233" cy="6858000"/>
          </a:xfrm>
          <a:prstGeom prst="rect">
            <a:avLst/>
          </a:prstGeom>
        </p:spPr>
      </p:pic>
      <p:pic>
        <p:nvPicPr>
          <p:cNvPr id="4" name="Picture 3" descr="A collage of women wearing colorful dresses&#10;&#10;AI-generated content may be incorrect.">
            <a:extLst>
              <a:ext uri="{FF2B5EF4-FFF2-40B4-BE49-F238E27FC236}">
                <a16:creationId xmlns:a16="http://schemas.microsoft.com/office/drawing/2014/main" id="{685A6B95-FDA8-1436-080F-8EB20C0F0A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249" y="0"/>
            <a:ext cx="6858000" cy="6858000"/>
          </a:xfrm>
          <a:prstGeom prst="rect">
            <a:avLst/>
          </a:prstGeom>
        </p:spPr>
      </p:pic>
      <p:pic>
        <p:nvPicPr>
          <p:cNvPr id="8" name="Picture 7" descr="A collage of people posing for a picture&#10;&#10;AI-generated content may be incorrect.">
            <a:extLst>
              <a:ext uri="{FF2B5EF4-FFF2-40B4-BE49-F238E27FC236}">
                <a16:creationId xmlns:a16="http://schemas.microsoft.com/office/drawing/2014/main" id="{FE418D75-CEE1-EE7C-965A-7F4D35FBCF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9000" y="0"/>
            <a:ext cx="3933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F40299-3E0B-BFD9-BC50-EE5D141C88C8}"/>
              </a:ext>
            </a:extLst>
          </p:cNvPr>
          <p:cNvSpPr/>
          <p:nvPr/>
        </p:nvSpPr>
        <p:spPr>
          <a:xfrm>
            <a:off x="3714750" y="4594860"/>
            <a:ext cx="2240280" cy="2263140"/>
          </a:xfrm>
          <a:prstGeom prst="rect">
            <a:avLst/>
          </a:prstGeom>
          <a:solidFill>
            <a:srgbClr val="E63D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NZ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Pacifika</a:t>
            </a:r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Hub, Central Hutt</a:t>
            </a:r>
          </a:p>
        </p:txBody>
      </p:sp>
    </p:spTree>
    <p:extLst>
      <p:ext uri="{BB962C8B-B14F-4D97-AF65-F5344CB8AC3E}">
        <p14:creationId xmlns:p14="http://schemas.microsoft.com/office/powerpoint/2010/main" val="24455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4202BE-A975-0533-4D1E-823ACF664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standing next to a wall with pictures on it&#10;&#10;AI-generated content may be incorrect.">
            <a:extLst>
              <a:ext uri="{FF2B5EF4-FFF2-40B4-BE49-F238E27FC236}">
                <a16:creationId xmlns:a16="http://schemas.microsoft.com/office/drawing/2014/main" id="{58361946-4B06-637C-44FD-0E1D8BC6BC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96659" y="1830493"/>
            <a:ext cx="3095341" cy="2545563"/>
          </a:xfrm>
          <a:prstGeom prst="rect">
            <a:avLst/>
          </a:prstGeom>
        </p:spPr>
      </p:pic>
      <p:pic>
        <p:nvPicPr>
          <p:cNvPr id="13" name="Picture 12" descr="A sculpture of a person's head&#10;&#10;AI-generated content may be incorrect.">
            <a:extLst>
              <a:ext uri="{FF2B5EF4-FFF2-40B4-BE49-F238E27FC236}">
                <a16:creationId xmlns:a16="http://schemas.microsoft.com/office/drawing/2014/main" id="{8C38FD88-CDF1-3C22-0179-46393EDE7C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057" y="4332512"/>
            <a:ext cx="3243943" cy="2523067"/>
          </a:xfrm>
          <a:prstGeom prst="rect">
            <a:avLst/>
          </a:prstGeom>
        </p:spPr>
      </p:pic>
      <p:pic>
        <p:nvPicPr>
          <p:cNvPr id="5" name="Picture 4" descr="A person standing in front of a wall of paintings&#10;&#10;AI-generated content may be incorrect.">
            <a:extLst>
              <a:ext uri="{FF2B5EF4-FFF2-40B4-BE49-F238E27FC236}">
                <a16:creationId xmlns:a16="http://schemas.microsoft.com/office/drawing/2014/main" id="{19332C6C-98CC-1AAF-010D-EDC76478DD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6787"/>
            <a:ext cx="3374571" cy="25309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C03AA-C3A2-708A-D88B-E629123E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17</a:t>
            </a:fld>
            <a:endParaRPr lang="en-NZ"/>
          </a:p>
        </p:txBody>
      </p:sp>
      <p:pic>
        <p:nvPicPr>
          <p:cNvPr id="11" name="Picture 10" descr="A person standing in front of a wall with pictures&#10;&#10;AI-generated content may be incorrect.">
            <a:extLst>
              <a:ext uri="{FF2B5EF4-FFF2-40B4-BE49-F238E27FC236}">
                <a16:creationId xmlns:a16="http://schemas.microsoft.com/office/drawing/2014/main" id="{416B5D70-2BC4-EA11-972C-C2681AD23F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2512"/>
            <a:ext cx="3374571" cy="2530928"/>
          </a:xfrm>
          <a:prstGeom prst="rect">
            <a:avLst/>
          </a:prstGeom>
        </p:spPr>
      </p:pic>
      <p:pic>
        <p:nvPicPr>
          <p:cNvPr id="9" name="Picture 8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DAB1FC58-4787-691D-FC3C-DA5D7837F7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7090"/>
            <a:ext cx="12192000" cy="1609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DB230E-D0EA-E472-9063-9E5C01E9F5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0486" y="17758"/>
            <a:ext cx="1091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historic Petone Police Station hosted Leon </a:t>
            </a:r>
            <a:r>
              <a:rPr lang="en-NZ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Ramikers</a:t>
            </a:r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Emma West, Brendan Martin, Jo Evans and Emmi.</a:t>
            </a:r>
          </a:p>
        </p:txBody>
      </p:sp>
      <p:pic>
        <p:nvPicPr>
          <p:cNvPr id="3" name="Picture 2" descr="A small building with a sign on it&#10;&#10;AI-generated content may be incorrect.">
            <a:extLst>
              <a:ext uri="{FF2B5EF4-FFF2-40B4-BE49-F238E27FC236}">
                <a16:creationId xmlns:a16="http://schemas.microsoft.com/office/drawing/2014/main" id="{590B36E9-5ADD-B0B8-59B9-B1D7D91680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74570" y="1972989"/>
            <a:ext cx="5722089" cy="48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2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AFF2DA-0992-E6C4-9FE8-CE2E3F272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BA8FA96-F085-0E2D-633E-EF4206BD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6A48130D-816A-4B52-AA49-1057C3DF75EF}" type="slidenum">
              <a:rPr lang="en-NZ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/>
              <a:t>18</a:t>
            </a:fld>
            <a:endParaRPr lang="en-NZ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835B1-FB06-F0EA-7753-2C4B025C32D2}"/>
              </a:ext>
            </a:extLst>
          </p:cNvPr>
          <p:cNvSpPr/>
          <p:nvPr/>
        </p:nvSpPr>
        <p:spPr>
          <a:xfrm>
            <a:off x="8164" y="1305232"/>
            <a:ext cx="12179706" cy="41000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“Words don't express how awesome and energising it was to visit, meet and talk with artists, bump into friends from elsewhere, and sometimes a combo of those things all together” – Cr Karen ‘Kaz’ Yung</a:t>
            </a:r>
          </a:p>
        </p:txBody>
      </p:sp>
      <p:pic>
        <p:nvPicPr>
          <p:cNvPr id="9" name="Picture 8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6145486C-476B-6766-DD8E-D393DF5577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4421"/>
            <a:ext cx="12192000" cy="1609303"/>
          </a:xfrm>
          <a:prstGeom prst="rect">
            <a:avLst/>
          </a:prstGeom>
        </p:spPr>
      </p:pic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2D35324F-54F8-73F3-2159-FC36A6DDF3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4" y="352800"/>
            <a:ext cx="12192000" cy="16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179C68-EA46-9264-C92F-6B795962C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696125F-ACB0-B07D-0F95-B074091F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19</a:t>
            </a:fld>
            <a:endParaRPr lang="en-NZ"/>
          </a:p>
        </p:txBody>
      </p:sp>
      <p:pic>
        <p:nvPicPr>
          <p:cNvPr id="7" name="Picture 6" descr="A person standing in front of a table with a table with items on it&#10;&#10;AI-generated content may be incorrect.">
            <a:extLst>
              <a:ext uri="{FF2B5EF4-FFF2-40B4-BE49-F238E27FC236}">
                <a16:creationId xmlns:a16="http://schemas.microsoft.com/office/drawing/2014/main" id="{CED3C802-3FC4-4A02-B0DF-777B3B0486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5936" y="-3669"/>
            <a:ext cx="3875666" cy="3185627"/>
          </a:xfrm>
          <a:prstGeom prst="rect">
            <a:avLst/>
          </a:prstGeom>
        </p:spPr>
      </p:pic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8321DBBD-216F-CB9D-ADAE-4978CE129E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000" y="-1"/>
            <a:ext cx="905233" cy="6858000"/>
          </a:xfrm>
          <a:prstGeom prst="rect">
            <a:avLst/>
          </a:prstGeom>
        </p:spPr>
      </p:pic>
      <p:pic>
        <p:nvPicPr>
          <p:cNvPr id="13" name="Picture 12" descr="A chair and a chair with pictures on it&#10;&#10;AI-generated content may be incorrect.">
            <a:extLst>
              <a:ext uri="{FF2B5EF4-FFF2-40B4-BE49-F238E27FC236}">
                <a16:creationId xmlns:a16="http://schemas.microsoft.com/office/drawing/2014/main" id="{BDCCE4A0-F006-E873-5F7B-0A5F7F5B6E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113" y="-7556"/>
            <a:ext cx="1897279" cy="3178629"/>
          </a:xfrm>
          <a:prstGeom prst="rect">
            <a:avLst/>
          </a:prstGeom>
        </p:spPr>
      </p:pic>
      <p:pic>
        <p:nvPicPr>
          <p:cNvPr id="15" name="Picture 14" descr="A painting on a easel in a room&#10;&#10;AI-generated content may be incorrect.">
            <a:extLst>
              <a:ext uri="{FF2B5EF4-FFF2-40B4-BE49-F238E27FC236}">
                <a16:creationId xmlns:a16="http://schemas.microsoft.com/office/drawing/2014/main" id="{16AAE2DC-32D4-50A6-D402-A8DA7CC16D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5106601" y="-7556"/>
            <a:ext cx="1897222" cy="3160295"/>
          </a:xfrm>
          <a:prstGeom prst="rect">
            <a:avLst/>
          </a:prstGeom>
        </p:spPr>
      </p:pic>
      <p:pic>
        <p:nvPicPr>
          <p:cNvPr id="17" name="Picture 16" descr="A room with a white cabinet and a white shelf&#10;&#10;AI-generated content may be incorrect.">
            <a:extLst>
              <a:ext uri="{FF2B5EF4-FFF2-40B4-BE49-F238E27FC236}">
                <a16:creationId xmlns:a16="http://schemas.microsoft.com/office/drawing/2014/main" id="{8E1D7045-4831-5A4E-7DB3-EAA54EF946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92937" y="3174741"/>
            <a:ext cx="3796141" cy="3683258"/>
          </a:xfrm>
          <a:prstGeom prst="rect">
            <a:avLst/>
          </a:prstGeom>
        </p:spPr>
      </p:pic>
      <p:pic>
        <p:nvPicPr>
          <p:cNvPr id="19" name="Picture 18" descr="Art frames on a table&#10;&#10;AI-generated content may be incorrect.">
            <a:extLst>
              <a:ext uri="{FF2B5EF4-FFF2-40B4-BE49-F238E27FC236}">
                <a16:creationId xmlns:a16="http://schemas.microsoft.com/office/drawing/2014/main" id="{69D42E89-8EE7-CF1E-0833-2FCD91F3DB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2491" y="3159737"/>
            <a:ext cx="3770446" cy="36982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16C4FC2-6B09-3118-6B6C-BA586696D2FB}"/>
              </a:ext>
            </a:extLst>
          </p:cNvPr>
          <p:cNvSpPr txBox="1"/>
          <p:nvPr/>
        </p:nvSpPr>
        <p:spPr>
          <a:xfrm>
            <a:off x="1" y="1089625"/>
            <a:ext cx="268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Rainbow Hub was host to Johannes Mueller-</a:t>
            </a:r>
            <a:r>
              <a:rPr lang="en-NZ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Welschof</a:t>
            </a:r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Caitlin Thomas-Riley</a:t>
            </a:r>
          </a:p>
        </p:txBody>
      </p:sp>
      <p:pic>
        <p:nvPicPr>
          <p:cNvPr id="24" name="Picture 23" descr="A person standing in front of a table with art&#10;&#10;AI-generated content may be incorrect.">
            <a:extLst>
              <a:ext uri="{FF2B5EF4-FFF2-40B4-BE49-F238E27FC236}">
                <a16:creationId xmlns:a16="http://schemas.microsoft.com/office/drawing/2014/main" id="{D3FF5B3E-D03D-6759-574B-E4E0D6A5E1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0286"/>
            <a:ext cx="3222171" cy="40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2216806-BDBB-A3C1-BA1C-CDBA57B1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2</a:t>
            </a:fld>
            <a:endParaRPr lang="en-NZ"/>
          </a:p>
        </p:txBody>
      </p:sp>
      <p:pic>
        <p:nvPicPr>
          <p:cNvPr id="17" name="Picture 16" descr="A yellow sign on a road&#10;&#10;Description automatically generated">
            <a:extLst>
              <a:ext uri="{FF2B5EF4-FFF2-40B4-BE49-F238E27FC236}">
                <a16:creationId xmlns:a16="http://schemas.microsoft.com/office/drawing/2014/main" id="{C21D503E-2B5B-8580-A17F-E6CC695D28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6170"/>
            <a:ext cx="12192000" cy="4565659"/>
          </a:xfrm>
          <a:prstGeom prst="rect">
            <a:avLst/>
          </a:prstGeom>
        </p:spPr>
      </p:pic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DD7B81E3-7598-3AB4-B42C-21071B0F02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0"/>
            <a:ext cx="905233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9B9EFE-80EF-9F4E-FC1F-5BE459D96A9F}"/>
              </a:ext>
            </a:extLst>
          </p:cNvPr>
          <p:cNvSpPr txBox="1"/>
          <p:nvPr/>
        </p:nvSpPr>
        <p:spPr>
          <a:xfrm>
            <a:off x="6527800" y="520699"/>
            <a:ext cx="54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Saturday and Sunday 18 and 19 October, 2025</a:t>
            </a:r>
          </a:p>
        </p:txBody>
      </p:sp>
    </p:spTree>
    <p:extLst>
      <p:ext uri="{BB962C8B-B14F-4D97-AF65-F5344CB8AC3E}">
        <p14:creationId xmlns:p14="http://schemas.microsoft.com/office/powerpoint/2010/main" val="31243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FD2C96-F959-F283-7411-548354C12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AB1BC29-013B-D0B5-5BB6-34B068BF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20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05869F7A-78D7-BB38-789A-0468670DA4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0"/>
            <a:ext cx="9052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B06FD5-40B5-14E5-553C-92BF1D448EB6}"/>
              </a:ext>
            </a:extLst>
          </p:cNvPr>
          <p:cNvSpPr txBox="1"/>
          <p:nvPr/>
        </p:nvSpPr>
        <p:spPr>
          <a:xfrm>
            <a:off x="8937169" y="5509222"/>
            <a:ext cx="3298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 Chinese Painters exhibited their beautiful watercolours at the Hutt Art Society this year.</a:t>
            </a:r>
          </a:p>
        </p:txBody>
      </p:sp>
    </p:spTree>
    <p:extLst>
      <p:ext uri="{BB962C8B-B14F-4D97-AF65-F5344CB8AC3E}">
        <p14:creationId xmlns:p14="http://schemas.microsoft.com/office/powerpoint/2010/main" val="71142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828CBE-3A10-F71C-749F-F43C56CE5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D9384-449D-184F-5355-A0E5497D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21</a:t>
            </a:fld>
            <a:endParaRPr lang="en-NZ"/>
          </a:p>
        </p:txBody>
      </p:sp>
      <p:pic>
        <p:nvPicPr>
          <p:cNvPr id="5" name="Picture 4" descr="A sign with text on it&#10;&#10;AI-generated content may be incorrect.">
            <a:extLst>
              <a:ext uri="{FF2B5EF4-FFF2-40B4-BE49-F238E27FC236}">
                <a16:creationId xmlns:a16="http://schemas.microsoft.com/office/drawing/2014/main" id="{01247F7A-86AF-E754-A8FC-28E5E52395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1217"/>
            <a:ext cx="6553200" cy="4914900"/>
          </a:xfrm>
          <a:prstGeom prst="rect">
            <a:avLst/>
          </a:prstGeom>
        </p:spPr>
      </p:pic>
      <p:pic>
        <p:nvPicPr>
          <p:cNvPr id="8" name="Picture 7" descr="Two women standing next to each other&#10;&#10;AI-generated content may be incorrect.">
            <a:extLst>
              <a:ext uri="{FF2B5EF4-FFF2-40B4-BE49-F238E27FC236}">
                <a16:creationId xmlns:a16="http://schemas.microsoft.com/office/drawing/2014/main" id="{826D9634-FEB3-B922-E031-CE350088C6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3197" y="1962103"/>
            <a:ext cx="3516086" cy="2849336"/>
          </a:xfrm>
          <a:prstGeom prst="rect">
            <a:avLst/>
          </a:prstGeom>
        </p:spPr>
      </p:pic>
      <p:pic>
        <p:nvPicPr>
          <p:cNvPr id="11" name="Picture 10" descr="A black and pink bracelet&#10;&#10;AI-generated content may be incorrect.">
            <a:extLst>
              <a:ext uri="{FF2B5EF4-FFF2-40B4-BE49-F238E27FC236}">
                <a16:creationId xmlns:a16="http://schemas.microsoft.com/office/drawing/2014/main" id="{FD6FB13A-16FB-4024-C230-02714320BA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23516" y="4811439"/>
            <a:ext cx="2399692" cy="2046561"/>
          </a:xfrm>
          <a:prstGeom prst="rect">
            <a:avLst/>
          </a:prstGeom>
        </p:spPr>
      </p:pic>
      <p:pic>
        <p:nvPicPr>
          <p:cNvPr id="13" name="Picture 12" descr="A necklace made of colorful blocks&#10;&#10;AI-generated content may be incorrect.">
            <a:extLst>
              <a:ext uri="{FF2B5EF4-FFF2-40B4-BE49-F238E27FC236}">
                <a16:creationId xmlns:a16="http://schemas.microsoft.com/office/drawing/2014/main" id="{B4669A11-27B7-BE01-7143-2E751BE939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9489" y="1962103"/>
            <a:ext cx="2132511" cy="2849336"/>
          </a:xfrm>
          <a:prstGeom prst="rect">
            <a:avLst/>
          </a:prstGeom>
        </p:spPr>
      </p:pic>
      <p:pic>
        <p:nvPicPr>
          <p:cNvPr id="9" name="Picture 8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70FB2D24-B278-CE97-7C33-B64FA16DE3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800"/>
            <a:ext cx="12192000" cy="16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44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C366CC-E73D-3AE3-8060-3BFFCEEE3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F3D0FD9-CCA7-6E2B-A8E6-4C201DC5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22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56F00774-1302-D753-2929-1A80E95ED3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0"/>
            <a:ext cx="905233" cy="6858000"/>
          </a:xfrm>
          <a:prstGeom prst="rect">
            <a:avLst/>
          </a:prstGeom>
        </p:spPr>
      </p:pic>
      <p:pic>
        <p:nvPicPr>
          <p:cNvPr id="3" name="Picture 2" descr="A person standing in front of a wall with a sun and a mirror&#10;&#10;AI-generated content may be incorrect.">
            <a:extLst>
              <a:ext uri="{FF2B5EF4-FFF2-40B4-BE49-F238E27FC236}">
                <a16:creationId xmlns:a16="http://schemas.microsoft.com/office/drawing/2014/main" id="{A93B5183-0590-C4C8-7D28-E84D98F566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9231" y="2946629"/>
            <a:ext cx="3225906" cy="3911371"/>
          </a:xfrm>
          <a:prstGeom prst="rect">
            <a:avLst/>
          </a:prstGeom>
        </p:spPr>
      </p:pic>
      <p:pic>
        <p:nvPicPr>
          <p:cNvPr id="5" name="Picture 4" descr="A room with a poster and a coffee table&#10;&#10;AI-generated content may be incorrect.">
            <a:extLst>
              <a:ext uri="{FF2B5EF4-FFF2-40B4-BE49-F238E27FC236}">
                <a16:creationId xmlns:a16="http://schemas.microsoft.com/office/drawing/2014/main" id="{A6DDB95E-FA7F-69AE-E473-E355DFA77C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9808" y="0"/>
            <a:ext cx="3215330" cy="3085206"/>
          </a:xfrm>
          <a:prstGeom prst="rect">
            <a:avLst/>
          </a:prstGeom>
        </p:spPr>
      </p:pic>
      <p:pic>
        <p:nvPicPr>
          <p:cNvPr id="12" name="Picture 11" descr="A pair of hands holding a black boot with red and yellow flames&#10;&#10;AI-generated content may be incorrect.">
            <a:extLst>
              <a:ext uri="{FF2B5EF4-FFF2-40B4-BE49-F238E27FC236}">
                <a16:creationId xmlns:a16="http://schemas.microsoft.com/office/drawing/2014/main" id="{15AEA224-0BB8-D63E-4C34-2F2D5CDEAD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4A07DC-0D30-FA0B-260F-2DB21DD02FC4}"/>
              </a:ext>
            </a:extLst>
          </p:cNvPr>
          <p:cNvSpPr txBox="1"/>
          <p:nvPr/>
        </p:nvSpPr>
        <p:spPr>
          <a:xfrm>
            <a:off x="4645714" y="1458687"/>
            <a:ext cx="1776857" cy="92333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Bianca </a:t>
            </a:r>
            <a:r>
              <a:rPr lang="en-NZ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Mar’e</a:t>
            </a:r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</a:p>
          <a:p>
            <a:pPr algn="ctr"/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Liam O’Brian</a:t>
            </a:r>
          </a:p>
        </p:txBody>
      </p:sp>
    </p:spTree>
    <p:extLst>
      <p:ext uri="{BB962C8B-B14F-4D97-AF65-F5344CB8AC3E}">
        <p14:creationId xmlns:p14="http://schemas.microsoft.com/office/powerpoint/2010/main" val="244674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A0A3D0-AA76-FC85-9A59-90C704BB6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F07BF52-6A36-F93A-C19B-06F634CB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6A48130D-816A-4B52-AA49-1057C3DF75EF}" type="slidenum">
              <a:rPr lang="en-NZ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/>
              <a:t>23</a:t>
            </a:fld>
            <a:endParaRPr lang="en-NZ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C4D4CC-E4FC-63A8-6BD3-099909CFC36C}"/>
              </a:ext>
            </a:extLst>
          </p:cNvPr>
          <p:cNvSpPr/>
          <p:nvPr/>
        </p:nvSpPr>
        <p:spPr>
          <a:xfrm>
            <a:off x="8164" y="1305232"/>
            <a:ext cx="12179706" cy="41000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“The collective creative energy during this art trail weekend in Lower Hutt has been off the Richter scale!”</a:t>
            </a:r>
          </a:p>
          <a:p>
            <a:pPr algn="ctr"/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Lisa, Hutt City FM 106.7</a:t>
            </a:r>
          </a:p>
        </p:txBody>
      </p:sp>
      <p:pic>
        <p:nvPicPr>
          <p:cNvPr id="9" name="Picture 8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B9E8045A-41F4-224C-54F1-19861ED046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4421"/>
            <a:ext cx="12192000" cy="1609303"/>
          </a:xfrm>
          <a:prstGeom prst="rect">
            <a:avLst/>
          </a:prstGeom>
        </p:spPr>
      </p:pic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05B2F1F8-D258-C651-49AC-45B3EA8F9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4" y="352800"/>
            <a:ext cx="12192000" cy="16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E2F3E9-1D33-83A8-E72B-540D9D2B1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54D92BF-BDA0-95F9-9134-45615B6E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24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CC6AB27D-BDD3-83C5-A940-601CC537F5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000" y="0"/>
            <a:ext cx="905233" cy="6858000"/>
          </a:xfrm>
          <a:prstGeom prst="rect">
            <a:avLst/>
          </a:prstGeom>
        </p:spPr>
      </p:pic>
      <p:pic>
        <p:nvPicPr>
          <p:cNvPr id="4" name="Picture 3" descr="A person sitting at a table with a tablecloth&#10;&#10;AI-generated content may be incorrect.">
            <a:extLst>
              <a:ext uri="{FF2B5EF4-FFF2-40B4-BE49-F238E27FC236}">
                <a16:creationId xmlns:a16="http://schemas.microsoft.com/office/drawing/2014/main" id="{CF327A76-D872-4999-6E40-552A73BE3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pic>
        <p:nvPicPr>
          <p:cNvPr id="14" name="Picture 13" descr="A colorful quilt with many different colors&#10;&#10;AI-generated content may be incorrect.">
            <a:extLst>
              <a:ext uri="{FF2B5EF4-FFF2-40B4-BE49-F238E27FC236}">
                <a16:creationId xmlns:a16="http://schemas.microsoft.com/office/drawing/2014/main" id="{21868A67-42D6-1411-FD8C-099AB239CF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149" y="3320138"/>
            <a:ext cx="2830286" cy="3537858"/>
          </a:xfrm>
          <a:prstGeom prst="rect">
            <a:avLst/>
          </a:prstGeom>
        </p:spPr>
      </p:pic>
      <p:pic>
        <p:nvPicPr>
          <p:cNvPr id="7" name="Picture 6" descr="A close up of a fabric&#10;&#10;AI-generated content may be incorrect.">
            <a:extLst>
              <a:ext uri="{FF2B5EF4-FFF2-40B4-BE49-F238E27FC236}">
                <a16:creationId xmlns:a16="http://schemas.microsoft.com/office/drawing/2014/main" id="{182555F7-BCCB-AE53-DF97-1AD3FF5237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149" y="0"/>
            <a:ext cx="2830286" cy="35378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519B32-ED8D-F117-29B1-C2EB00FE9190}"/>
              </a:ext>
            </a:extLst>
          </p:cNvPr>
          <p:cNvSpPr txBox="1"/>
          <p:nvPr/>
        </p:nvSpPr>
        <p:spPr>
          <a:xfrm>
            <a:off x="5486400" y="2231571"/>
            <a:ext cx="1926771" cy="64633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Textile artist, Simone Michaux</a:t>
            </a:r>
          </a:p>
        </p:txBody>
      </p:sp>
    </p:spTree>
    <p:extLst>
      <p:ext uri="{BB962C8B-B14F-4D97-AF65-F5344CB8AC3E}">
        <p14:creationId xmlns:p14="http://schemas.microsoft.com/office/powerpoint/2010/main" val="11964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5A453C-D755-93CE-ED7A-B75F45467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3BD13-E358-276D-27C1-B6E89BCB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25</a:t>
            </a:fld>
            <a:endParaRPr lang="en-NZ"/>
          </a:p>
        </p:txBody>
      </p:sp>
      <p:pic>
        <p:nvPicPr>
          <p:cNvPr id="18" name="Picture 17" descr="A group of jewelry in frames on a brick wall&#10;&#10;AI-generated content may be incorrect.">
            <a:extLst>
              <a:ext uri="{FF2B5EF4-FFF2-40B4-BE49-F238E27FC236}">
                <a16:creationId xmlns:a16="http://schemas.microsoft.com/office/drawing/2014/main" id="{E2C4A336-07CF-6247-9910-A6C64F6307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8600" y="337456"/>
            <a:ext cx="4337958" cy="3070779"/>
          </a:xfrm>
          <a:prstGeom prst="rect">
            <a:avLst/>
          </a:prstGeom>
        </p:spPr>
      </p:pic>
      <p:pic>
        <p:nvPicPr>
          <p:cNvPr id="15" name="Picture 14" descr="A person holding a piece of paper in front of a display&#10;&#10;AI-generated content may be incorrect.">
            <a:extLst>
              <a:ext uri="{FF2B5EF4-FFF2-40B4-BE49-F238E27FC236}">
                <a16:creationId xmlns:a16="http://schemas.microsoft.com/office/drawing/2014/main" id="{07F9DEB7-3150-D211-055F-4236FC0EDB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848600" cy="45393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7472E5-D50D-5DD8-627F-9AB540FB83C7}"/>
              </a:ext>
            </a:extLst>
          </p:cNvPr>
          <p:cNvSpPr txBox="1"/>
          <p:nvPr/>
        </p:nvSpPr>
        <p:spPr>
          <a:xfrm>
            <a:off x="7848600" y="3666219"/>
            <a:ext cx="5704114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GlaesDesign</a:t>
            </a:r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Goody Goodness, Petone</a:t>
            </a:r>
          </a:p>
        </p:txBody>
      </p:sp>
      <p:pic>
        <p:nvPicPr>
          <p:cNvPr id="2" name="Picture 1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D1FEEA2A-04DA-5046-C8E7-F0FBA4FCCF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2916"/>
            <a:ext cx="12192000" cy="16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87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CAECBA-8F37-DD5A-AD1A-C06AFF856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DF99EF7-4387-4B64-7D93-26E0091D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26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AD838828-6BB5-ABE5-A2E8-C33F1641B1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0"/>
            <a:ext cx="905233" cy="6858000"/>
          </a:xfrm>
          <a:prstGeom prst="rect">
            <a:avLst/>
          </a:prstGeom>
        </p:spPr>
      </p:pic>
      <p:pic>
        <p:nvPicPr>
          <p:cNvPr id="7" name="Picture 6" descr="A person standing in front of a painting&#10;&#10;AI-generated content may be incorrect.">
            <a:extLst>
              <a:ext uri="{FF2B5EF4-FFF2-40B4-BE49-F238E27FC236}">
                <a16:creationId xmlns:a16="http://schemas.microsoft.com/office/drawing/2014/main" id="{A5F7F049-51B5-D9AF-8FBD-0344C85AA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9233" y="-1"/>
            <a:ext cx="4612898" cy="3380567"/>
          </a:xfrm>
          <a:prstGeom prst="rect">
            <a:avLst/>
          </a:prstGeom>
        </p:spPr>
      </p:pic>
      <p:pic>
        <p:nvPicPr>
          <p:cNvPr id="3" name="Picture 2" descr="A person holding a mug in front of a wall of art&#10;&#10;AI-generated content may be incorrect.">
            <a:extLst>
              <a:ext uri="{FF2B5EF4-FFF2-40B4-BE49-F238E27FC236}">
                <a16:creationId xmlns:a16="http://schemas.microsoft.com/office/drawing/2014/main" id="{46DB2F79-4F48-4F14-A41A-C5353EF011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233" y="3386897"/>
            <a:ext cx="4612898" cy="3459675"/>
          </a:xfrm>
          <a:prstGeom prst="rect">
            <a:avLst/>
          </a:prstGeom>
        </p:spPr>
      </p:pic>
      <p:pic>
        <p:nvPicPr>
          <p:cNvPr id="13" name="Picture 12" descr="A table with art on it&#10;&#10;AI-generated content may be incorrect.">
            <a:extLst>
              <a:ext uri="{FF2B5EF4-FFF2-40B4-BE49-F238E27FC236}">
                <a16:creationId xmlns:a16="http://schemas.microsoft.com/office/drawing/2014/main" id="{C1F962E8-D4DD-50BC-F438-0FAB7A60CD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0600" y="0"/>
            <a:ext cx="3581400" cy="4254365"/>
          </a:xfrm>
          <a:prstGeom prst="rect">
            <a:avLst/>
          </a:prstGeom>
        </p:spPr>
      </p:pic>
      <p:pic>
        <p:nvPicPr>
          <p:cNvPr id="11" name="Picture 10" descr="A painting of a landscape on a wood surface&#10;&#10;AI-generated content may be incorrect.">
            <a:extLst>
              <a:ext uri="{FF2B5EF4-FFF2-40B4-BE49-F238E27FC236}">
                <a16:creationId xmlns:a16="http://schemas.microsoft.com/office/drawing/2014/main" id="{A1538970-786B-B294-29A5-C600B446D7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93918" y="4149090"/>
            <a:ext cx="3598082" cy="2708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045E7-3A86-1355-C6C7-E30EE4F1CEB7}"/>
              </a:ext>
            </a:extLst>
          </p:cNvPr>
          <p:cNvSpPr txBox="1"/>
          <p:nvPr/>
        </p:nvSpPr>
        <p:spPr>
          <a:xfrm>
            <a:off x="6038814" y="1436915"/>
            <a:ext cx="2555104" cy="1477328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the Pito One Depot were Sophie Gardiner, Ange </a:t>
            </a:r>
            <a:r>
              <a:rPr lang="en-NZ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Holtslag</a:t>
            </a:r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Simon Hurley, Hayley Lowe and Katie </a:t>
            </a:r>
            <a:r>
              <a:rPr lang="en-NZ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Krisp</a:t>
            </a:r>
            <a:endParaRPr lang="en-NZ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5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80A605-83D3-B418-2001-3C4386371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99B0D3-49B3-217B-B3DC-03242D15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6A48130D-816A-4B52-AA49-1057C3DF75EF}" type="slidenum">
              <a:rPr lang="en-NZ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/>
              <a:t>27</a:t>
            </a:fld>
            <a:endParaRPr lang="en-NZ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8199B0-0479-8A0F-B1C3-271419816656}"/>
              </a:ext>
            </a:extLst>
          </p:cNvPr>
          <p:cNvSpPr/>
          <p:nvPr/>
        </p:nvSpPr>
        <p:spPr>
          <a:xfrm>
            <a:off x="0" y="1319746"/>
            <a:ext cx="12179706" cy="41000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“Wish it was on longer than just a weekend though, too much to see!” – Cr Brady Dyer</a:t>
            </a:r>
          </a:p>
        </p:txBody>
      </p:sp>
      <p:pic>
        <p:nvPicPr>
          <p:cNvPr id="9" name="Picture 8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C3357701-2BF6-2F06-26B9-A04338007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4421"/>
            <a:ext cx="12192000" cy="1609303"/>
          </a:xfrm>
          <a:prstGeom prst="rect">
            <a:avLst/>
          </a:prstGeom>
        </p:spPr>
      </p:pic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CB46CE33-83DD-795E-8534-49B02979FB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4" y="352800"/>
            <a:ext cx="12192000" cy="16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0D801-9B60-6BC6-C8D8-CC883BCA7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129E9-3228-1FB6-4E6C-F7BEDD88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28</a:t>
            </a:fld>
            <a:endParaRPr lang="en-NZ"/>
          </a:p>
        </p:txBody>
      </p:sp>
      <p:pic>
        <p:nvPicPr>
          <p:cNvPr id="5" name="Picture 4" descr="A wall with pictures on it&#10;&#10;AI-generated content may be incorrect.">
            <a:extLst>
              <a:ext uri="{FF2B5EF4-FFF2-40B4-BE49-F238E27FC236}">
                <a16:creationId xmlns:a16="http://schemas.microsoft.com/office/drawing/2014/main" id="{B03CE3BE-6F63-2B79-785B-962FF9877E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939731"/>
          </a:xfrm>
          <a:prstGeom prst="rect">
            <a:avLst/>
          </a:prstGeom>
        </p:spPr>
      </p:pic>
      <p:pic>
        <p:nvPicPr>
          <p:cNvPr id="2" name="Picture 1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C7A1E54F-2535-ABFB-DB37-0F6F88B84A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2916"/>
            <a:ext cx="12192000" cy="1609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816B5D-84A6-BB1D-1C62-2E2B81E69982}"/>
              </a:ext>
            </a:extLst>
          </p:cNvPr>
          <p:cNvSpPr txBox="1"/>
          <p:nvPr/>
        </p:nvSpPr>
        <p:spPr>
          <a:xfrm>
            <a:off x="0" y="152400"/>
            <a:ext cx="3864428" cy="369332"/>
          </a:xfrm>
          <a:prstGeom prst="rect">
            <a:avLst/>
          </a:prstGeom>
          <a:solidFill>
            <a:schemeClr val="bg1">
              <a:alpha val="3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Alfred </a:t>
            </a:r>
            <a:r>
              <a:rPr lang="en-NZ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Memelink</a:t>
            </a:r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Artspace, Petone</a:t>
            </a:r>
          </a:p>
        </p:txBody>
      </p:sp>
    </p:spTree>
    <p:extLst>
      <p:ext uri="{BB962C8B-B14F-4D97-AF65-F5344CB8AC3E}">
        <p14:creationId xmlns:p14="http://schemas.microsoft.com/office/powerpoint/2010/main" val="1656812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FB66A1-C33C-41C7-ADAB-45396635D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0F1B440-C032-530D-160C-647444D6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29</a:t>
            </a:fld>
            <a:endParaRPr lang="en-NZ" dirty="0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87AB38AF-443E-6193-FBAD-D48468F078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0"/>
            <a:ext cx="905233" cy="6858000"/>
          </a:xfrm>
          <a:prstGeom prst="rect">
            <a:avLst/>
          </a:prstGeom>
        </p:spPr>
      </p:pic>
      <p:pic>
        <p:nvPicPr>
          <p:cNvPr id="8" name="Picture 7" descr="A person writing on a paper&#10;&#10;AI-generated content may be incorrect.">
            <a:extLst>
              <a:ext uri="{FF2B5EF4-FFF2-40B4-BE49-F238E27FC236}">
                <a16:creationId xmlns:a16="http://schemas.microsoft.com/office/drawing/2014/main" id="{300C8F89-2669-CE3D-5F61-162BF2EB8B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56"/>
          <a:stretch>
            <a:fillRect/>
          </a:stretch>
        </p:blipFill>
        <p:spPr>
          <a:xfrm>
            <a:off x="1374894" y="3618388"/>
            <a:ext cx="2922815" cy="3566179"/>
          </a:xfrm>
          <a:prstGeom prst="rect">
            <a:avLst/>
          </a:prstGeom>
        </p:spPr>
      </p:pic>
      <p:pic>
        <p:nvPicPr>
          <p:cNvPr id="12" name="Picture 11" descr="A yellow and black flag&#10;&#10;AI-generated content may be incorrect.">
            <a:extLst>
              <a:ext uri="{FF2B5EF4-FFF2-40B4-BE49-F238E27FC236}">
                <a16:creationId xmlns:a16="http://schemas.microsoft.com/office/drawing/2014/main" id="{6FA97960-3509-9938-92B1-21CEA47A43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709" y="0"/>
            <a:ext cx="4370041" cy="6858000"/>
          </a:xfrm>
          <a:prstGeom prst="rect">
            <a:avLst/>
          </a:prstGeom>
        </p:spPr>
      </p:pic>
      <p:pic>
        <p:nvPicPr>
          <p:cNvPr id="14" name="Picture 13" descr="A person sitting at a table with ceramic objects&#10;&#10;AI-generated content may be incorrect.">
            <a:extLst>
              <a:ext uri="{FF2B5EF4-FFF2-40B4-BE49-F238E27FC236}">
                <a16:creationId xmlns:a16="http://schemas.microsoft.com/office/drawing/2014/main" id="{D9C73311-934A-44A6-56C7-946CB2081B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9233" y="2065"/>
            <a:ext cx="2888476" cy="36598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6E4F23-A837-86FD-1CC3-97C5227184EF}"/>
              </a:ext>
            </a:extLst>
          </p:cNvPr>
          <p:cNvSpPr txBox="1"/>
          <p:nvPr/>
        </p:nvSpPr>
        <p:spPr>
          <a:xfrm>
            <a:off x="8667750" y="5401477"/>
            <a:ext cx="2569029" cy="64633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Learning Connexion, Taita</a:t>
            </a:r>
          </a:p>
        </p:txBody>
      </p:sp>
      <p:pic>
        <p:nvPicPr>
          <p:cNvPr id="17" name="Picture 16" descr="A painting of trees and plants on a wall&#10;&#10;AI-generated content may be incorrect.">
            <a:extLst>
              <a:ext uri="{FF2B5EF4-FFF2-40B4-BE49-F238E27FC236}">
                <a16:creationId xmlns:a16="http://schemas.microsoft.com/office/drawing/2014/main" id="{3398CF7E-4658-3129-6101-0B8CF81E1E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5548" y="511628"/>
            <a:ext cx="3526452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61E86A-304A-FE3C-6893-267345E8A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6774DC7-2ABF-2F2D-3689-D051F224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3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BC1BB44D-11BF-5610-B750-0B2A1DD586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0"/>
            <a:ext cx="90523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451375-0235-2B84-C372-592A1CEAC1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75314" y="0"/>
            <a:ext cx="3083474" cy="6858000"/>
          </a:xfrm>
          <a:prstGeom prst="rect">
            <a:avLst/>
          </a:prstGeom>
        </p:spPr>
      </p:pic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2FD1964C-E49E-429C-F2FF-C34597902F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3304" y="0"/>
            <a:ext cx="3083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30D00A-7B8E-8330-0865-925D93A77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A8CB83B-8050-3EFF-BF2A-DC3B9115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30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0C672FCE-3502-83FE-3256-7398170720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000" y="0"/>
            <a:ext cx="905233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E00386-FF0B-B169-532F-F0214F7AB8B9}"/>
              </a:ext>
            </a:extLst>
          </p:cNvPr>
          <p:cNvSpPr txBox="1"/>
          <p:nvPr/>
        </p:nvSpPr>
        <p:spPr>
          <a:xfrm>
            <a:off x="7304314" y="5809031"/>
            <a:ext cx="3477686" cy="92333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 Rainbow Hub on High Street in Central Lower Hutt was a new pop up venue for 2025.</a:t>
            </a:r>
          </a:p>
        </p:txBody>
      </p:sp>
    </p:spTree>
    <p:extLst>
      <p:ext uri="{BB962C8B-B14F-4D97-AF65-F5344CB8AC3E}">
        <p14:creationId xmlns:p14="http://schemas.microsoft.com/office/powerpoint/2010/main" val="22564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AF69F7-FB1F-5350-861F-AA286BBBA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book&#10;&#10;AI-generated content may be incorrect.">
            <a:extLst>
              <a:ext uri="{FF2B5EF4-FFF2-40B4-BE49-F238E27FC236}">
                <a16:creationId xmlns:a16="http://schemas.microsoft.com/office/drawing/2014/main" id="{C46E00D3-D54F-93A6-A790-A26122141B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90143" y="-3516"/>
            <a:ext cx="3499404" cy="4747533"/>
          </a:xfrm>
          <a:prstGeom prst="rect">
            <a:avLst/>
          </a:prstGeom>
        </p:spPr>
      </p:pic>
      <p:pic>
        <p:nvPicPr>
          <p:cNvPr id="16" name="Picture 15" descr="A circular object with a blue and yellow design&#10;&#10;AI-generated content may be incorrect.">
            <a:extLst>
              <a:ext uri="{FF2B5EF4-FFF2-40B4-BE49-F238E27FC236}">
                <a16:creationId xmlns:a16="http://schemas.microsoft.com/office/drawing/2014/main" id="{EF468928-66AD-7643-17E6-1687D1420D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06362" y="2337593"/>
            <a:ext cx="2049409" cy="22699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1347B-1430-4DFD-7609-C963FAA1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31</a:t>
            </a:fld>
            <a:endParaRPr lang="en-NZ"/>
          </a:p>
        </p:txBody>
      </p:sp>
      <p:pic>
        <p:nvPicPr>
          <p:cNvPr id="2" name="Picture 1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8E3D2B2B-FE3D-4589-6BBF-DA9EB24955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2916"/>
            <a:ext cx="12192000" cy="1609303"/>
          </a:xfrm>
          <a:prstGeom prst="rect">
            <a:avLst/>
          </a:prstGeom>
        </p:spPr>
      </p:pic>
      <p:pic>
        <p:nvPicPr>
          <p:cNvPr id="8" name="Picture 7" descr="A group of paintings on easels&#10;&#10;AI-generated content may be incorrect.">
            <a:extLst>
              <a:ext uri="{FF2B5EF4-FFF2-40B4-BE49-F238E27FC236}">
                <a16:creationId xmlns:a16="http://schemas.microsoft.com/office/drawing/2014/main" id="{AE46AC10-33E3-F7AB-B31E-659D671BA1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418114" cy="2563586"/>
          </a:xfrm>
          <a:prstGeom prst="rect">
            <a:avLst/>
          </a:prstGeom>
        </p:spPr>
      </p:pic>
      <p:pic>
        <p:nvPicPr>
          <p:cNvPr id="10" name="Picture 9" descr="A group of notebooks on a table&#10;&#10;AI-generated content may be incorrect.">
            <a:extLst>
              <a:ext uri="{FF2B5EF4-FFF2-40B4-BE49-F238E27FC236}">
                <a16:creationId xmlns:a16="http://schemas.microsoft.com/office/drawing/2014/main" id="{A8AC9918-79DE-5C85-A349-452DED93D4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115" y="0"/>
            <a:ext cx="1937656" cy="2583542"/>
          </a:xfrm>
          <a:prstGeom prst="rect">
            <a:avLst/>
          </a:prstGeom>
        </p:spPr>
      </p:pic>
      <p:pic>
        <p:nvPicPr>
          <p:cNvPr id="12" name="Picture 11" descr="A clock tower with a flag in front of it&#10;&#10;AI-generated content may be incorrect.">
            <a:extLst>
              <a:ext uri="{FF2B5EF4-FFF2-40B4-BE49-F238E27FC236}">
                <a16:creationId xmlns:a16="http://schemas.microsoft.com/office/drawing/2014/main" id="{28C19010-581B-BC6E-4435-F3B73E1238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771" y="0"/>
            <a:ext cx="3399688" cy="45329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5EE74B-B76F-CDF2-2FC7-5C9DD578C8D6}"/>
              </a:ext>
            </a:extLst>
          </p:cNvPr>
          <p:cNvSpPr txBox="1"/>
          <p:nvPr/>
        </p:nvSpPr>
        <p:spPr>
          <a:xfrm>
            <a:off x="419101" y="6194889"/>
            <a:ext cx="409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Mako Community Centre, Naenae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A62F45-3705-CF83-A719-9C72AF1801D0}"/>
              </a:ext>
            </a:extLst>
          </p:cNvPr>
          <p:cNvSpPr txBox="1"/>
          <p:nvPr/>
        </p:nvSpPr>
        <p:spPr>
          <a:xfrm>
            <a:off x="1" y="3097966"/>
            <a:ext cx="2590799" cy="92333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Dorian Everard, </a:t>
            </a:r>
            <a:r>
              <a:rPr lang="en-NZ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Etanah</a:t>
            </a:r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Lalau-</a:t>
            </a:r>
            <a:r>
              <a:rPr lang="en-NZ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Talapa</a:t>
            </a:r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Jasmine Leota and Becky Start</a:t>
            </a:r>
          </a:p>
        </p:txBody>
      </p:sp>
    </p:spTree>
    <p:extLst>
      <p:ext uri="{BB962C8B-B14F-4D97-AF65-F5344CB8AC3E}">
        <p14:creationId xmlns:p14="http://schemas.microsoft.com/office/powerpoint/2010/main" val="2469907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3C94FF-44E1-6677-26FB-E2056CB2A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 on a wall&#10;&#10;AI-generated content may be incorrect.">
            <a:extLst>
              <a:ext uri="{FF2B5EF4-FFF2-40B4-BE49-F238E27FC236}">
                <a16:creationId xmlns:a16="http://schemas.microsoft.com/office/drawing/2014/main" id="{D3D31ABA-143E-9F27-E42E-D4436C6303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7580" y="0"/>
            <a:ext cx="5244426" cy="685800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88F5C4A-C2A6-A645-DFB4-85D66F61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32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9AF6FA3F-53AB-656F-8981-CED3FBC4A8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0"/>
            <a:ext cx="905233" cy="6858000"/>
          </a:xfrm>
          <a:prstGeom prst="rect">
            <a:avLst/>
          </a:prstGeom>
        </p:spPr>
      </p:pic>
      <p:pic>
        <p:nvPicPr>
          <p:cNvPr id="7" name="Picture 6" descr="A group of women holding up a painting&#10;&#10;AI-generated content may be incorrect.">
            <a:extLst>
              <a:ext uri="{FF2B5EF4-FFF2-40B4-BE49-F238E27FC236}">
                <a16:creationId xmlns:a16="http://schemas.microsoft.com/office/drawing/2014/main" id="{8FD51B6F-D863-5549-A0BB-337AD1E520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233" y="0"/>
            <a:ext cx="3788227" cy="2841171"/>
          </a:xfrm>
          <a:prstGeom prst="rect">
            <a:avLst/>
          </a:prstGeom>
        </p:spPr>
      </p:pic>
      <p:pic>
        <p:nvPicPr>
          <p:cNvPr id="13" name="Picture 12" descr="A group of paper with flowers on it&#10;&#10;AI-generated content may be incorrect.">
            <a:extLst>
              <a:ext uri="{FF2B5EF4-FFF2-40B4-BE49-F238E27FC236}">
                <a16:creationId xmlns:a16="http://schemas.microsoft.com/office/drawing/2014/main" id="{6949BA3E-E9F1-3AF4-F4F7-5AA3108EE6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9233" y="2841171"/>
            <a:ext cx="3788227" cy="2523699"/>
          </a:xfrm>
          <a:prstGeom prst="rect">
            <a:avLst/>
          </a:prstGeom>
        </p:spPr>
      </p:pic>
      <p:pic>
        <p:nvPicPr>
          <p:cNvPr id="3" name="Picture 2" descr="A stained glass window with a sign&#10;&#10;AI-generated content may be incorrect.">
            <a:extLst>
              <a:ext uri="{FF2B5EF4-FFF2-40B4-BE49-F238E27FC236}">
                <a16:creationId xmlns:a16="http://schemas.microsoft.com/office/drawing/2014/main" id="{BC2EB278-CD3C-69FF-ED5F-9D3E0383EC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3835" y="0"/>
            <a:ext cx="1886277" cy="5364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5D969E-FD26-9896-62EE-313041FDEA0C}"/>
              </a:ext>
            </a:extLst>
          </p:cNvPr>
          <p:cNvSpPr txBox="1"/>
          <p:nvPr/>
        </p:nvSpPr>
        <p:spPr>
          <a:xfrm>
            <a:off x="4857887" y="5987018"/>
            <a:ext cx="2090057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dirty="0"/>
              <a:t>Hutt Art Society</a:t>
            </a:r>
          </a:p>
        </p:txBody>
      </p:sp>
    </p:spTree>
    <p:extLst>
      <p:ext uri="{BB962C8B-B14F-4D97-AF65-F5344CB8AC3E}">
        <p14:creationId xmlns:p14="http://schemas.microsoft.com/office/powerpoint/2010/main" val="33588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29A3A5-9E1F-7505-3689-1455BFC05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full of art and pictures&#10;&#10;AI-generated content may be incorrect.">
            <a:extLst>
              <a:ext uri="{FF2B5EF4-FFF2-40B4-BE49-F238E27FC236}">
                <a16:creationId xmlns:a16="http://schemas.microsoft.com/office/drawing/2014/main" id="{DA52D8BA-06B3-0DC7-BFB3-14F3A97A22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8839" y="1931127"/>
            <a:ext cx="3891643" cy="49268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BE6D6-B12D-D71A-460A-7E00E1FE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33</a:t>
            </a:fld>
            <a:endParaRPr lang="en-NZ"/>
          </a:p>
        </p:txBody>
      </p:sp>
      <p:pic>
        <p:nvPicPr>
          <p:cNvPr id="8" name="Picture 7" descr="Art on the wall next to a painting&#10;&#10;AI-generated content may be incorrect.">
            <a:extLst>
              <a:ext uri="{FF2B5EF4-FFF2-40B4-BE49-F238E27FC236}">
                <a16:creationId xmlns:a16="http://schemas.microsoft.com/office/drawing/2014/main" id="{AA46ABFB-3237-F7D6-FEF2-2E72E3C158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176" y="1935729"/>
            <a:ext cx="3604858" cy="4926874"/>
          </a:xfrm>
          <a:prstGeom prst="rect">
            <a:avLst/>
          </a:prstGeom>
        </p:spPr>
      </p:pic>
      <p:pic>
        <p:nvPicPr>
          <p:cNvPr id="11" name="Picture 10" descr="A person standing in front of a table with cards&#10;&#10;AI-generated content may be incorrect.">
            <a:extLst>
              <a:ext uri="{FF2B5EF4-FFF2-40B4-BE49-F238E27FC236}">
                <a16:creationId xmlns:a16="http://schemas.microsoft.com/office/drawing/2014/main" id="{0DA2F0D8-5A3B-EE21-5F57-9434F21BE0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15101" y="1904753"/>
            <a:ext cx="4071258" cy="4957850"/>
          </a:xfrm>
          <a:prstGeom prst="rect">
            <a:avLst/>
          </a:prstGeom>
        </p:spPr>
      </p:pic>
      <p:pic>
        <p:nvPicPr>
          <p:cNvPr id="9" name="Picture 8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53009FF3-1D21-B3DE-E4F8-4BE5354F4E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800"/>
            <a:ext cx="12192000" cy="1609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0A2B17-C719-55AE-4C1F-A8074EBB8F63}"/>
              </a:ext>
            </a:extLst>
          </p:cNvPr>
          <p:cNvSpPr txBox="1"/>
          <p:nvPr/>
        </p:nvSpPr>
        <p:spPr>
          <a:xfrm>
            <a:off x="9009" y="0"/>
            <a:ext cx="7344101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Somerford House – Louise Thomas, Marilyn Moran, Michael Haynes</a:t>
            </a:r>
          </a:p>
        </p:txBody>
      </p:sp>
    </p:spTree>
    <p:extLst>
      <p:ext uri="{BB962C8B-B14F-4D97-AF65-F5344CB8AC3E}">
        <p14:creationId xmlns:p14="http://schemas.microsoft.com/office/powerpoint/2010/main" val="3384193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EFB685-3444-5638-8A7C-99E37216C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stickers in a plastic case&#10;&#10;AI-generated content may be incorrect.">
            <a:extLst>
              <a:ext uri="{FF2B5EF4-FFF2-40B4-BE49-F238E27FC236}">
                <a16:creationId xmlns:a16="http://schemas.microsoft.com/office/drawing/2014/main" id="{EA31CA0B-2D59-9360-B40D-ECF2CDB7DA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"/>
            <a:ext cx="6096000" cy="4572000"/>
          </a:xfrm>
          <a:prstGeom prst="rect">
            <a:avLst/>
          </a:prstGeom>
        </p:spPr>
      </p:pic>
      <p:pic>
        <p:nvPicPr>
          <p:cNvPr id="20" name="Picture 19" descr="A person sitting at a table with a red and white checkered tablecloth&#10;&#10;AI-generated content may be incorrect.">
            <a:extLst>
              <a:ext uri="{FF2B5EF4-FFF2-40B4-BE49-F238E27FC236}">
                <a16:creationId xmlns:a16="http://schemas.microsoft.com/office/drawing/2014/main" id="{77C0926C-CBBB-CBEB-8F17-9799F337FA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78" y="0"/>
            <a:ext cx="6096000" cy="45719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68826-4B7A-EC10-06F7-A3510ACE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34</a:t>
            </a:fld>
            <a:endParaRPr lang="en-NZ"/>
          </a:p>
        </p:txBody>
      </p:sp>
      <p:pic>
        <p:nvPicPr>
          <p:cNvPr id="2" name="Picture 1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AC309DA2-741B-B69C-39E8-CDA60E6D55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2916"/>
            <a:ext cx="12192000" cy="16093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23D20C-C962-9B6A-899E-30F545EF124E}"/>
              </a:ext>
            </a:extLst>
          </p:cNvPr>
          <p:cNvSpPr txBox="1"/>
          <p:nvPr/>
        </p:nvSpPr>
        <p:spPr>
          <a:xfrm>
            <a:off x="0" y="6351236"/>
            <a:ext cx="3418115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dirty="0"/>
              <a:t>Pepper Curry (Pepper </a:t>
            </a:r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Raccoon</a:t>
            </a:r>
            <a:r>
              <a:rPr lang="en-N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6158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B471E-7074-B9EB-1D01-B747AA6A8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F876E8-7308-0FE9-3F51-44AE62EA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35</a:t>
            </a:fld>
            <a:endParaRPr lang="en-NZ"/>
          </a:p>
        </p:txBody>
      </p:sp>
      <p:pic>
        <p:nvPicPr>
          <p:cNvPr id="2" name="Picture 1" descr="A group of people standing in a room with art on the wall&#10;&#10;AI-generated content may be incorrect.">
            <a:extLst>
              <a:ext uri="{FF2B5EF4-FFF2-40B4-BE49-F238E27FC236}">
                <a16:creationId xmlns:a16="http://schemas.microsoft.com/office/drawing/2014/main" id="{3FC584A7-A02B-C469-F2E7-2338BFC5F2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948" y="1207450"/>
            <a:ext cx="4517571" cy="5650549"/>
          </a:xfrm>
          <a:prstGeom prst="rect">
            <a:avLst/>
          </a:prstGeom>
        </p:spPr>
      </p:pic>
      <p:pic>
        <p:nvPicPr>
          <p:cNvPr id="11" name="Picture 10" descr="A room with a couch and chairs&#10;&#10;AI-generated content may be incorrect.">
            <a:extLst>
              <a:ext uri="{FF2B5EF4-FFF2-40B4-BE49-F238E27FC236}">
                <a16:creationId xmlns:a16="http://schemas.microsoft.com/office/drawing/2014/main" id="{D058EA2F-C145-40A0-0BF5-916B4B1F9D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0253" y="1207450"/>
            <a:ext cx="4517571" cy="5650550"/>
          </a:xfrm>
          <a:prstGeom prst="rect">
            <a:avLst/>
          </a:prstGeom>
        </p:spPr>
      </p:pic>
      <p:pic>
        <p:nvPicPr>
          <p:cNvPr id="9" name="Picture 8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0F0E17BC-BF8D-8B9B-AAFC-E77EFDF9DC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800"/>
            <a:ext cx="12192000" cy="16093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AC316-D4BB-DFE4-913B-5B98C97D2F26}"/>
              </a:ext>
            </a:extLst>
          </p:cNvPr>
          <p:cNvSpPr txBox="1"/>
          <p:nvPr/>
        </p:nvSpPr>
        <p:spPr>
          <a:xfrm>
            <a:off x="4713520" y="2939143"/>
            <a:ext cx="2579914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Linda Evangaline-Smith</a:t>
            </a:r>
          </a:p>
        </p:txBody>
      </p:sp>
    </p:spTree>
    <p:extLst>
      <p:ext uri="{BB962C8B-B14F-4D97-AF65-F5344CB8AC3E}">
        <p14:creationId xmlns:p14="http://schemas.microsoft.com/office/powerpoint/2010/main" val="181923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3EE989-C56B-E056-75EA-841D86686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1A83F0F-8144-BAC2-2C95-799192BF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885" y="636182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36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32C8A954-2DE2-774B-A038-C9CC7B0D36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000" y="0"/>
            <a:ext cx="905233" cy="6858000"/>
          </a:xfrm>
          <a:prstGeom prst="rect">
            <a:avLst/>
          </a:prstGeom>
        </p:spPr>
      </p:pic>
      <p:pic>
        <p:nvPicPr>
          <p:cNvPr id="3" name="Picture 2" descr="A painting of a desert landscape&#10;&#10;AI-generated content may be incorrect.">
            <a:extLst>
              <a:ext uri="{FF2B5EF4-FFF2-40B4-BE49-F238E27FC236}">
                <a16:creationId xmlns:a16="http://schemas.microsoft.com/office/drawing/2014/main" id="{95277D36-A0C0-7F69-04F3-42341F6AF1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917" y="0"/>
            <a:ext cx="4875609" cy="6858000"/>
          </a:xfrm>
          <a:prstGeom prst="rect">
            <a:avLst/>
          </a:prstGeom>
        </p:spPr>
      </p:pic>
      <p:pic>
        <p:nvPicPr>
          <p:cNvPr id="7" name="Picture 6" descr="A person standing next to a painting&#10;&#10;AI-generated content may be incorrect.">
            <a:extLst>
              <a:ext uri="{FF2B5EF4-FFF2-40B4-BE49-F238E27FC236}">
                <a16:creationId xmlns:a16="http://schemas.microsoft.com/office/drawing/2014/main" id="{6FFAE421-A08A-94F7-1462-12B50307B6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9" y="0"/>
            <a:ext cx="506648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7EF877-B2DA-E55D-94EF-45732EA86AFA}"/>
              </a:ext>
            </a:extLst>
          </p:cNvPr>
          <p:cNvSpPr txBox="1"/>
          <p:nvPr/>
        </p:nvSpPr>
        <p:spPr>
          <a:xfrm>
            <a:off x="391886" y="87477"/>
            <a:ext cx="20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Sarah </a:t>
            </a:r>
            <a:r>
              <a:rPr lang="en-NZ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Albisser</a:t>
            </a:r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Art</a:t>
            </a:r>
          </a:p>
        </p:txBody>
      </p:sp>
    </p:spTree>
    <p:extLst>
      <p:ext uri="{BB962C8B-B14F-4D97-AF65-F5344CB8AC3E}">
        <p14:creationId xmlns:p14="http://schemas.microsoft.com/office/powerpoint/2010/main" val="33522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0A2701-75C4-07E0-1CA7-79479054D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3336D-3221-CE9D-720D-3D85F628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37</a:t>
            </a:fld>
            <a:endParaRPr lang="en-NZ"/>
          </a:p>
        </p:txBody>
      </p:sp>
      <p:pic>
        <p:nvPicPr>
          <p:cNvPr id="14" name="Picture 13" descr="A group of plates and cups&#10;&#10;AI-generated content may be incorrect.">
            <a:extLst>
              <a:ext uri="{FF2B5EF4-FFF2-40B4-BE49-F238E27FC236}">
                <a16:creationId xmlns:a16="http://schemas.microsoft.com/office/drawing/2014/main" id="{AF1E4EF1-6948-8FAA-F703-4AA9227A59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03518"/>
            <a:ext cx="5143500" cy="5943600"/>
          </a:xfrm>
          <a:prstGeom prst="rect">
            <a:avLst/>
          </a:prstGeom>
        </p:spPr>
      </p:pic>
      <p:pic>
        <p:nvPicPr>
          <p:cNvPr id="16" name="Picture 15" descr="A group of ceramic dishes on a wooden surface&#10;&#10;AI-generated content may be incorrect.">
            <a:extLst>
              <a:ext uri="{FF2B5EF4-FFF2-40B4-BE49-F238E27FC236}">
                <a16:creationId xmlns:a16="http://schemas.microsoft.com/office/drawing/2014/main" id="{164B00CA-C56E-83D6-BEFD-EE18CB1666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0" y="728006"/>
            <a:ext cx="5143500" cy="6142219"/>
          </a:xfrm>
          <a:prstGeom prst="rect">
            <a:avLst/>
          </a:prstGeom>
        </p:spPr>
      </p:pic>
      <p:pic>
        <p:nvPicPr>
          <p:cNvPr id="9" name="Picture 8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DA516D6D-DB1E-4F27-4DAA-43AF2218FD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800"/>
            <a:ext cx="12192000" cy="16093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60D9-16B4-FF34-FEE3-850BAEDA8ADC}"/>
              </a:ext>
            </a:extLst>
          </p:cNvPr>
          <p:cNvSpPr txBox="1"/>
          <p:nvPr/>
        </p:nvSpPr>
        <p:spPr>
          <a:xfrm>
            <a:off x="10297885" y="3178631"/>
            <a:ext cx="1785257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Anna Campbell</a:t>
            </a:r>
          </a:p>
        </p:txBody>
      </p:sp>
    </p:spTree>
    <p:extLst>
      <p:ext uri="{BB962C8B-B14F-4D97-AF65-F5344CB8AC3E}">
        <p14:creationId xmlns:p14="http://schemas.microsoft.com/office/powerpoint/2010/main" val="4003275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7ED958-65D1-7AB9-B5C0-7029F898E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inting at a wall with pictures&#10;&#10;AI-generated content may be incorrect.">
            <a:extLst>
              <a:ext uri="{FF2B5EF4-FFF2-40B4-BE49-F238E27FC236}">
                <a16:creationId xmlns:a16="http://schemas.microsoft.com/office/drawing/2014/main" id="{6C1BC66C-554F-CEDC-1D59-8B3204A8AC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0870"/>
            <a:ext cx="12192000" cy="5964191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22D4995-F812-095C-B402-0FD8122B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38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DA4DD63E-0C3A-5D6A-8133-6F6AE2D84F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000" y="0"/>
            <a:ext cx="90523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A99C8C-2916-6B04-10FB-C5B0FF35CEC0}"/>
              </a:ext>
            </a:extLst>
          </p:cNvPr>
          <p:cNvSpPr txBox="1"/>
          <p:nvPr/>
        </p:nvSpPr>
        <p:spPr>
          <a:xfrm>
            <a:off x="87083" y="760834"/>
            <a:ext cx="2079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Marion Linton, at Alfred </a:t>
            </a:r>
            <a:r>
              <a:rPr lang="en-NZ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Memelink</a:t>
            </a:r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Art Space</a:t>
            </a:r>
          </a:p>
        </p:txBody>
      </p:sp>
    </p:spTree>
    <p:extLst>
      <p:ext uri="{BB962C8B-B14F-4D97-AF65-F5344CB8AC3E}">
        <p14:creationId xmlns:p14="http://schemas.microsoft.com/office/powerpoint/2010/main" val="12664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66002-E98F-1A76-DC79-BFB3DEFB8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3B82026-A5A9-A796-E868-7BFFE59B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39</a:t>
            </a:fld>
            <a:endParaRPr lang="en-NZ" dirty="0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D4DDC16B-1CD9-0F22-1913-38C482ACDC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0"/>
            <a:ext cx="905233" cy="685800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2E521BA-0258-4338-B652-E025B835F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252712"/>
              </p:ext>
            </p:extLst>
          </p:nvPr>
        </p:nvGraphicFramePr>
        <p:xfrm>
          <a:off x="1981207" y="315686"/>
          <a:ext cx="9089572" cy="574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35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ign on a pole&#10;&#10;Description automatically generated">
            <a:extLst>
              <a:ext uri="{FF2B5EF4-FFF2-40B4-BE49-F238E27FC236}">
                <a16:creationId xmlns:a16="http://schemas.microsoft.com/office/drawing/2014/main" id="{975591ED-D615-8B23-22F6-9D368304F1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093" y="2496639"/>
            <a:ext cx="4653843" cy="3762267"/>
          </a:xfrm>
          <a:prstGeom prst="rect">
            <a:avLst/>
          </a:prstGeom>
        </p:spPr>
      </p:pic>
      <p:pic>
        <p:nvPicPr>
          <p:cNvPr id="8" name="Picture 7" descr="A round window on a wooden door&#10;&#10;AI-generated content may be incorrect.">
            <a:extLst>
              <a:ext uri="{FF2B5EF4-FFF2-40B4-BE49-F238E27FC236}">
                <a16:creationId xmlns:a16="http://schemas.microsoft.com/office/drawing/2014/main" id="{D1144C1D-6628-C84D-2211-EB460A22C9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498559"/>
            <a:ext cx="3204029" cy="37750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6F6C-D08A-6FEE-CCAB-64FD5C47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4</a:t>
            </a:fld>
            <a:endParaRPr lang="en-N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8743C-639A-728C-9E81-491F2C861F8A}"/>
              </a:ext>
            </a:extLst>
          </p:cNvPr>
          <p:cNvSpPr/>
          <p:nvPr/>
        </p:nvSpPr>
        <p:spPr>
          <a:xfrm>
            <a:off x="0" y="352800"/>
            <a:ext cx="12192000" cy="21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 descr="A building with a sign on the front&#10;&#10;AI-generated content may be incorrect.">
            <a:extLst>
              <a:ext uri="{FF2B5EF4-FFF2-40B4-BE49-F238E27FC236}">
                <a16:creationId xmlns:a16="http://schemas.microsoft.com/office/drawing/2014/main" id="{6DDD953E-6DDC-C615-0A12-556393F594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5857" y="2498559"/>
            <a:ext cx="4336143" cy="37915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BE2A1-B907-272C-727B-870D8C3657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312" y="360749"/>
            <a:ext cx="8641377" cy="2161801"/>
          </a:xfrm>
          <a:prstGeom prst="rect">
            <a:avLst/>
          </a:prstGeom>
        </p:spPr>
      </p:pic>
      <p:pic>
        <p:nvPicPr>
          <p:cNvPr id="19" name="Picture 18" descr="A machine in a library&#10;&#10;AI-generated content may be incorrect.">
            <a:extLst>
              <a:ext uri="{FF2B5EF4-FFF2-40B4-BE49-F238E27FC236}">
                <a16:creationId xmlns:a16="http://schemas.microsoft.com/office/drawing/2014/main" id="{4775DD9F-C5FF-0FB4-FC7E-B6849A57C2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6336" y="2530646"/>
            <a:ext cx="2139521" cy="37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88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>
            <a:alpha val="97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30031F-BE28-1B0F-F8C1-0E315EC5B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words&#10;&#10;AI-generated content may be incorrect.">
            <a:extLst>
              <a:ext uri="{FF2B5EF4-FFF2-40B4-BE49-F238E27FC236}">
                <a16:creationId xmlns:a16="http://schemas.microsoft.com/office/drawing/2014/main" id="{EEB5D453-A1BF-6028-33A3-561FDE70B6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9349" y="-10886"/>
            <a:ext cx="8557754" cy="685800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alpha val="0"/>
              </a:schemeClr>
            </a:outerShdw>
          </a:effectLst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62C68A8-B474-046A-DBC1-471B89C4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40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56F71E9A-0202-69E5-D83F-A93C21CD63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0"/>
            <a:ext cx="905233" cy="6858000"/>
          </a:xfrm>
          <a:prstGeom prst="rect">
            <a:avLst/>
          </a:prstGeom>
        </p:spPr>
      </p:pic>
      <p:pic>
        <p:nvPicPr>
          <p:cNvPr id="20" name="Picture 19" descr="A white circle with blue and pink text&#10;&#10;Description automatically generated">
            <a:extLst>
              <a:ext uri="{FF2B5EF4-FFF2-40B4-BE49-F238E27FC236}">
                <a16:creationId xmlns:a16="http://schemas.microsoft.com/office/drawing/2014/main" id="{1B0715B1-915A-F78D-CB8E-82F3DC40AF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41" y="392340"/>
            <a:ext cx="1902635" cy="2345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6FBCE7-A14B-77C6-C46C-86153C25A3F9}"/>
              </a:ext>
            </a:extLst>
          </p:cNvPr>
          <p:cNvSpPr txBox="1"/>
          <p:nvPr/>
        </p:nvSpPr>
        <p:spPr>
          <a:xfrm>
            <a:off x="9897103" y="4855030"/>
            <a:ext cx="2269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Visitors were overwhelmingly positive in their comments.</a:t>
            </a:r>
          </a:p>
        </p:txBody>
      </p:sp>
    </p:spTree>
    <p:extLst>
      <p:ext uri="{BB962C8B-B14F-4D97-AF65-F5344CB8AC3E}">
        <p14:creationId xmlns:p14="http://schemas.microsoft.com/office/powerpoint/2010/main" val="16027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605E9D-B1ED-529B-2085-75E0D6FB6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3ACB9CB-55CB-F7C3-A5A6-ED437883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6A48130D-816A-4B52-AA49-1057C3DF75EF}" type="slidenum">
              <a:rPr lang="en-NZ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/>
              <a:t>41</a:t>
            </a:fld>
            <a:endParaRPr lang="en-NZ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5D3FFD-0971-430A-EB8D-5C86EBFE43A4}"/>
              </a:ext>
            </a:extLst>
          </p:cNvPr>
          <p:cNvSpPr/>
          <p:nvPr/>
        </p:nvSpPr>
        <p:spPr>
          <a:xfrm>
            <a:off x="8164" y="1305232"/>
            <a:ext cx="12179706" cy="41000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to all participating artists , visitors, supporters and sponsors!</a:t>
            </a:r>
          </a:p>
          <a:p>
            <a:pPr algn="ctr"/>
            <a:r>
              <a:rPr lang="en-N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Lower Hutt Art Trail will be back </a:t>
            </a:r>
          </a:p>
          <a:p>
            <a:pPr algn="ctr"/>
            <a:r>
              <a:rPr lang="en-N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Saturday 17</a:t>
            </a:r>
            <a:r>
              <a:rPr lang="en-NZ" sz="28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N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Sunday 18</a:t>
            </a:r>
            <a:r>
              <a:rPr lang="en-NZ" sz="28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N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October 2026</a:t>
            </a:r>
          </a:p>
        </p:txBody>
      </p:sp>
      <p:pic>
        <p:nvPicPr>
          <p:cNvPr id="9" name="Picture 8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7920CB71-B2E9-6754-5F07-17D1F9061B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4421"/>
            <a:ext cx="12192000" cy="1609303"/>
          </a:xfrm>
          <a:prstGeom prst="rect">
            <a:avLst/>
          </a:prstGeom>
        </p:spPr>
      </p:pic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3264EDA1-E1BD-705F-6E31-65D34C5408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4" y="352800"/>
            <a:ext cx="12192000" cy="16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2E6E7-7374-4EB9-AACA-A8304D71B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CF4F851-F4F5-06DD-88DA-B192B9C6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5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BF6BFB69-1550-A20C-8588-4F82834D80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0"/>
            <a:ext cx="905233" cy="6858000"/>
          </a:xfrm>
          <a:prstGeom prst="rect">
            <a:avLst/>
          </a:prstGeom>
        </p:spPr>
      </p:pic>
      <p:pic>
        <p:nvPicPr>
          <p:cNvPr id="5" name="Picture 4" descr="A poster on a blue surface&#10;&#10;AI-generated content may be incorrect.">
            <a:extLst>
              <a:ext uri="{FF2B5EF4-FFF2-40B4-BE49-F238E27FC236}">
                <a16:creationId xmlns:a16="http://schemas.microsoft.com/office/drawing/2014/main" id="{8327C78F-0ABF-2B20-4D6A-FBDDBB4D8D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0886" y="1"/>
            <a:ext cx="5638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1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E2CCB4-B497-650F-F6F9-C24EB9C9D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5CA6394-C293-F577-111C-9C6A5B3A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6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AC832214-045F-EDDB-FD1E-44C8A435D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000" y="10204"/>
            <a:ext cx="9052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583F87-CB81-8ACB-D905-F3ED72D7759C}"/>
              </a:ext>
            </a:extLst>
          </p:cNvPr>
          <p:cNvSpPr txBox="1"/>
          <p:nvPr/>
        </p:nvSpPr>
        <p:spPr>
          <a:xfrm>
            <a:off x="6934199" y="2035637"/>
            <a:ext cx="3831773" cy="64633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“Visitors loved meeting the artists and talking about their work.” </a:t>
            </a:r>
          </a:p>
        </p:txBody>
      </p:sp>
      <p:pic>
        <p:nvPicPr>
          <p:cNvPr id="5" name="Picture 4" descr="A person working on a piece of metal&#10;&#10;AI-generated content may be incorrect.">
            <a:extLst>
              <a:ext uri="{FF2B5EF4-FFF2-40B4-BE49-F238E27FC236}">
                <a16:creationId xmlns:a16="http://schemas.microsoft.com/office/drawing/2014/main" id="{2283EDE5-E4AA-CABE-DED0-9E486C7ED6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877" y="-9412"/>
            <a:ext cx="5480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7BCEA7-9040-4484-BC90-BFCD1A026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61C94E7-904F-1528-BEBF-078BFC35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6A48130D-816A-4B52-AA49-1057C3DF75EF}" type="slidenum">
              <a:rPr lang="en-NZ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/>
              <a:t>7</a:t>
            </a:fld>
            <a:endParaRPr lang="en-NZ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300995-7A51-BB8E-B0AA-B40F9D7B44D7}"/>
              </a:ext>
            </a:extLst>
          </p:cNvPr>
          <p:cNvSpPr/>
          <p:nvPr/>
        </p:nvSpPr>
        <p:spPr>
          <a:xfrm>
            <a:off x="0" y="1308236"/>
            <a:ext cx="12179706" cy="41000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AC303A26-3EBD-CA61-0816-B56CE9C746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4421"/>
            <a:ext cx="12192000" cy="1609303"/>
          </a:xfrm>
          <a:prstGeom prst="rect">
            <a:avLst/>
          </a:prstGeom>
        </p:spPr>
      </p:pic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40F63E1A-9970-C895-4004-A81BCE4B4D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" y="352800"/>
            <a:ext cx="12192000" cy="16093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E368CB-4314-F43F-7576-C45FD2242A84}"/>
              </a:ext>
            </a:extLst>
          </p:cNvPr>
          <p:cNvSpPr txBox="1"/>
          <p:nvPr/>
        </p:nvSpPr>
        <p:spPr>
          <a:xfrm>
            <a:off x="7935685" y="2103579"/>
            <a:ext cx="4071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Our social media was very active, with  the number of followers nearly tripling from last year.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1576D-3681-B77D-093B-2D84B2BB8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64181"/>
            <a:ext cx="3533612" cy="2559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CAA9A0-5CDD-BC80-266D-FB2274EF0B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943" y="2050422"/>
            <a:ext cx="3789864" cy="26086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132FF2-F8AA-42F4-72E1-3D70706005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300" y="2901248"/>
            <a:ext cx="4716535" cy="16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1AD6C-CD91-FF10-144C-E610B7247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59F5754-558C-C5EE-72E7-904136F5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8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4D3801CD-C1AF-9FF7-9E70-21AC0B9244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-907"/>
            <a:ext cx="905233" cy="6858000"/>
          </a:xfrm>
          <a:prstGeom prst="rect">
            <a:avLst/>
          </a:prstGeom>
        </p:spPr>
      </p:pic>
      <p:pic>
        <p:nvPicPr>
          <p:cNvPr id="4" name="Picture 3" descr="A person holding a painting&#10;&#10;AI-generated content may be incorrect.">
            <a:extLst>
              <a:ext uri="{FF2B5EF4-FFF2-40B4-BE49-F238E27FC236}">
                <a16:creationId xmlns:a16="http://schemas.microsoft.com/office/drawing/2014/main" id="{BFC9D36F-C11E-D2D2-8A48-69D411EF75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5950" y="216807"/>
            <a:ext cx="3478388" cy="3571422"/>
          </a:xfrm>
          <a:prstGeom prst="rect">
            <a:avLst/>
          </a:prstGeom>
        </p:spPr>
      </p:pic>
      <p:pic>
        <p:nvPicPr>
          <p:cNvPr id="6" name="Picture 5" descr="A newspaper with a few images of women&#10;&#10;AI-generated content may be incorrect.">
            <a:extLst>
              <a:ext uri="{FF2B5EF4-FFF2-40B4-BE49-F238E27FC236}">
                <a16:creationId xmlns:a16="http://schemas.microsoft.com/office/drawing/2014/main" id="{5F606EB2-B693-F994-FF6A-345735BE0A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1876" y="0"/>
            <a:ext cx="692012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89ABBF-9E9B-0EC9-16B3-553FECF6F51A}"/>
              </a:ext>
            </a:extLst>
          </p:cNvPr>
          <p:cNvSpPr txBox="1"/>
          <p:nvPr/>
        </p:nvSpPr>
        <p:spPr>
          <a:xfrm>
            <a:off x="1793488" y="4386943"/>
            <a:ext cx="3478388" cy="120032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also had some great publicity in the form of news articles in the Wainuiomata News and…</a:t>
            </a:r>
          </a:p>
        </p:txBody>
      </p:sp>
    </p:spTree>
    <p:extLst>
      <p:ext uri="{BB962C8B-B14F-4D97-AF65-F5344CB8AC3E}">
        <p14:creationId xmlns:p14="http://schemas.microsoft.com/office/powerpoint/2010/main" val="18942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1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9456B-C96A-5C14-7299-B8D0B13D9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CFEEA40-E3C0-3B46-1B1C-D011CD58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48130D-816A-4B52-AA49-1057C3DF75EF}" type="slidenum">
              <a:rPr lang="en-NZ" smtClean="0"/>
              <a:t>9</a:t>
            </a:fld>
            <a:endParaRPr lang="en-NZ"/>
          </a:p>
        </p:txBody>
      </p:sp>
      <p:pic>
        <p:nvPicPr>
          <p:cNvPr id="10" name="Picture 9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84390B2E-D2E4-9E06-1FD2-08B0F07186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000" y="10204"/>
            <a:ext cx="9052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7C05C-3422-D190-86ED-26FC14F85A6A}"/>
              </a:ext>
            </a:extLst>
          </p:cNvPr>
          <p:cNvSpPr txBox="1"/>
          <p:nvPr/>
        </p:nvSpPr>
        <p:spPr>
          <a:xfrm>
            <a:off x="6466597" y="1741713"/>
            <a:ext cx="2437919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…The Post</a:t>
            </a:r>
          </a:p>
        </p:txBody>
      </p:sp>
      <p:pic>
        <p:nvPicPr>
          <p:cNvPr id="3" name="Picture 2" descr="A newspaper with a picture of two people&#10;&#10;AI-generated content may be incorrect.">
            <a:extLst>
              <a:ext uri="{FF2B5EF4-FFF2-40B4-BE49-F238E27FC236}">
                <a16:creationId xmlns:a16="http://schemas.microsoft.com/office/drawing/2014/main" id="{BD118401-5A07-7570-4CE5-098F85D139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6" y="-106701"/>
            <a:ext cx="6466074" cy="69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9804</TotalTime>
  <Words>613</Words>
  <Application>Microsoft Office PowerPoint</Application>
  <PresentationFormat>Widescreen</PresentationFormat>
  <Paragraphs>107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Aptos</vt:lpstr>
      <vt:lpstr>Aptos Display</vt:lpstr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Philippa Hopkins</dc:creator>
  <cp:lastModifiedBy>Louise Thomas</cp:lastModifiedBy>
  <cp:revision>9</cp:revision>
  <dcterms:created xsi:type="dcterms:W3CDTF">2024-11-08T23:31:03Z</dcterms:created>
  <dcterms:modified xsi:type="dcterms:W3CDTF">2026-02-20T01:58:45Z</dcterms:modified>
</cp:coreProperties>
</file>